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0"/>
  </p:notesMasterIdLst>
  <p:handoutMasterIdLst>
    <p:handoutMasterId r:id="rId31"/>
  </p:handoutMasterIdLst>
  <p:sldIdLst>
    <p:sldId id="302" r:id="rId5"/>
    <p:sldId id="303" r:id="rId6"/>
    <p:sldId id="291" r:id="rId7"/>
    <p:sldId id="293" r:id="rId8"/>
    <p:sldId id="292" r:id="rId9"/>
    <p:sldId id="296" r:id="rId10"/>
    <p:sldId id="297" r:id="rId11"/>
    <p:sldId id="298" r:id="rId12"/>
    <p:sldId id="299" r:id="rId13"/>
    <p:sldId id="300" r:id="rId14"/>
    <p:sldId id="301" r:id="rId15"/>
    <p:sldId id="256" r:id="rId16"/>
    <p:sldId id="258" r:id="rId17"/>
    <p:sldId id="261" r:id="rId18"/>
    <p:sldId id="286" r:id="rId19"/>
    <p:sldId id="290" r:id="rId20"/>
    <p:sldId id="305" r:id="rId21"/>
    <p:sldId id="308" r:id="rId22"/>
    <p:sldId id="309" r:id="rId23"/>
    <p:sldId id="310" r:id="rId24"/>
    <p:sldId id="311" r:id="rId25"/>
    <p:sldId id="312" r:id="rId26"/>
    <p:sldId id="288" r:id="rId27"/>
    <p:sldId id="289" r:id="rId28"/>
    <p:sldId id="26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63B7C6"/>
    <a:srgbClr val="00243A"/>
    <a:srgbClr val="002136"/>
    <a:srgbClr val="0C4360"/>
    <a:srgbClr val="1B6872"/>
    <a:srgbClr val="0C75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033" autoAdjust="0"/>
  </p:normalViewPr>
  <p:slideViewPr>
    <p:cSldViewPr snapToGrid="0">
      <p:cViewPr varScale="1">
        <p:scale>
          <a:sx n="91" d="100"/>
          <a:sy n="91" d="100"/>
        </p:scale>
        <p:origin x="370" y="43"/>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12/13/2023</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12/13/2023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hyperlink" Target="mailto:md19602n@pace.edu"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1drv.ms/x/s!AvCZga-hJbcXgQCJO1Wi3G4t9eL7?e=Jd0Hef&amp;nav=MTVfe0NERTIzQTQ3LUI0RDktNDhBQi04NEI2LTAyNkRGMzAzNjE4RH0" TargetMode="Externa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hyperlink" Target="mailto:palmlimna@gmail.com"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E5817-2A3E-8D31-BAAA-C96EA8E2543F}"/>
              </a:ext>
            </a:extLst>
          </p:cNvPr>
          <p:cNvSpPr>
            <a:spLocks noGrp="1"/>
          </p:cNvSpPr>
          <p:nvPr>
            <p:ph type="ctrTitle"/>
          </p:nvPr>
        </p:nvSpPr>
        <p:spPr>
          <a:xfrm>
            <a:off x="2753099" y="2974568"/>
            <a:ext cx="7077456" cy="2510569"/>
          </a:xfrm>
        </p:spPr>
        <p:txBody>
          <a:bodyPr/>
          <a:lstStyle/>
          <a:p>
            <a:pPr defTabSz="2508250">
              <a:spcBef>
                <a:spcPct val="50000"/>
              </a:spcBef>
            </a:pPr>
            <a:br>
              <a:rPr lang="en-US" sz="3600" dirty="0"/>
            </a:br>
            <a:br>
              <a:rPr lang="en-US" sz="3600" dirty="0"/>
            </a:br>
            <a:br>
              <a:rPr lang="en-US" sz="3600" dirty="0"/>
            </a:br>
            <a:br>
              <a:rPr lang="en-US" sz="3600" dirty="0"/>
            </a:br>
            <a:r>
              <a:rPr lang="en-US" sz="4000" dirty="0"/>
              <a:t>Project Proposal</a:t>
            </a:r>
            <a:br>
              <a:rPr lang="en-US" sz="6000" dirty="0"/>
            </a:br>
            <a:r>
              <a:rPr lang="en-US" sz="3200" b="1" dirty="0">
                <a:solidFill>
                  <a:schemeClr val="bg1"/>
                </a:solidFill>
              </a:rPr>
              <a:t>AI-Driven Guest Profiling For Hotel Management (United States/New Jersey)</a:t>
            </a:r>
            <a:br>
              <a:rPr lang="en-US" sz="3200" b="1" dirty="0">
                <a:solidFill>
                  <a:schemeClr val="bg1"/>
                </a:solidFill>
              </a:rPr>
            </a:br>
            <a:r>
              <a:rPr lang="en-US" sz="2800" b="1" dirty="0">
                <a:solidFill>
                  <a:srgbClr val="63B7C6"/>
                </a:solidFill>
              </a:rPr>
              <a:t>Mithun Dama</a:t>
            </a:r>
            <a:br>
              <a:rPr lang="en-US" sz="4500" b="1" dirty="0">
                <a:solidFill>
                  <a:schemeClr val="bg1"/>
                </a:solidFill>
              </a:rPr>
            </a:br>
            <a:endParaRPr lang="en-US" sz="6000" dirty="0">
              <a:solidFill>
                <a:schemeClr val="bg1"/>
              </a:solidFill>
            </a:endParaRPr>
          </a:p>
        </p:txBody>
      </p:sp>
    </p:spTree>
    <p:extLst>
      <p:ext uri="{BB962C8B-B14F-4D97-AF65-F5344CB8AC3E}">
        <p14:creationId xmlns:p14="http://schemas.microsoft.com/office/powerpoint/2010/main" val="1503866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8BD745A-A5FA-F7E7-336A-45E6B17385F7}"/>
              </a:ext>
            </a:extLst>
          </p:cNvPr>
          <p:cNvSpPr>
            <a:spLocks noGrp="1"/>
          </p:cNvSpPr>
          <p:nvPr>
            <p:ph type="sldNum" sz="quarter" idx="12"/>
          </p:nvPr>
        </p:nvSpPr>
        <p:spPr/>
        <p:txBody>
          <a:bodyPr/>
          <a:lstStyle/>
          <a:p>
            <a:fld id="{C263D6C4-4840-40CC-AC84-17E24B3B7BDE}" type="slidenum">
              <a:rPr lang="en-US" noProof="0" smtClean="0"/>
              <a:pPr/>
              <a:t>10</a:t>
            </a:fld>
            <a:endParaRPr lang="en-US" noProof="0" dirty="0"/>
          </a:p>
        </p:txBody>
      </p:sp>
      <p:sp>
        <p:nvSpPr>
          <p:cNvPr id="4" name="Text Placeholder 3">
            <a:extLst>
              <a:ext uri="{FF2B5EF4-FFF2-40B4-BE49-F238E27FC236}">
                <a16:creationId xmlns:a16="http://schemas.microsoft.com/office/drawing/2014/main" id="{6959D46B-10E0-7067-8A34-4637BAB1891B}"/>
              </a:ext>
            </a:extLst>
          </p:cNvPr>
          <p:cNvSpPr>
            <a:spLocks noGrp="1"/>
          </p:cNvSpPr>
          <p:nvPr>
            <p:ph type="body" sz="quarter" idx="13"/>
          </p:nvPr>
        </p:nvSpPr>
        <p:spPr>
          <a:xfrm>
            <a:off x="0" y="0"/>
            <a:ext cx="12192000" cy="6857999"/>
          </a:xfrm>
        </p:spPr>
        <p:txBody>
          <a:bodyPr/>
          <a:lstStyle/>
          <a:p>
            <a:pPr marL="0" lvl="0" indent="0" algn="l" rtl="0">
              <a:spcBef>
                <a:spcPts val="0"/>
              </a:spcBef>
              <a:spcAft>
                <a:spcPts val="0"/>
              </a:spcAft>
              <a:buNone/>
            </a:pPr>
            <a:r>
              <a:rPr lang="en-US" sz="2000" b="1" u="sng" dirty="0">
                <a:highlight>
                  <a:srgbClr val="63B7C6"/>
                </a:highlight>
                <a:latin typeface="Söhne"/>
                <a:ea typeface="Roboto"/>
                <a:cs typeface="Roboto"/>
                <a:sym typeface="Roboto"/>
              </a:rPr>
              <a:t>Hotel Booking Cancellation Prediction using ML algorithms</a:t>
            </a:r>
          </a:p>
          <a:p>
            <a:pPr marL="0" lvl="0" indent="0" algn="l" rtl="0">
              <a:spcBef>
                <a:spcPts val="0"/>
              </a:spcBef>
              <a:spcAft>
                <a:spcPts val="0"/>
              </a:spcAft>
              <a:buNone/>
            </a:pPr>
            <a:endParaRPr lang="en-US" dirty="0">
              <a:latin typeface="Söhne"/>
              <a:ea typeface="Average"/>
              <a:cs typeface="Average"/>
              <a:sym typeface="Average"/>
            </a:endParaRPr>
          </a:p>
          <a:p>
            <a:pPr marL="0" lvl="0" indent="0" algn="l" rtl="0">
              <a:lnSpc>
                <a:spcPct val="115000"/>
              </a:lnSpc>
              <a:spcBef>
                <a:spcPts val="0"/>
              </a:spcBef>
              <a:spcAft>
                <a:spcPts val="0"/>
              </a:spcAft>
              <a:buNone/>
            </a:pPr>
            <a:r>
              <a:rPr lang="en-US" sz="1500" b="1" u="sng" dirty="0">
                <a:highlight>
                  <a:srgbClr val="002136"/>
                </a:highlight>
                <a:latin typeface="Söhne"/>
                <a:ea typeface="Roboto"/>
                <a:cs typeface="Roboto"/>
                <a:sym typeface="Roboto"/>
              </a:rPr>
              <a:t>Research Questions or Goal: </a:t>
            </a:r>
          </a:p>
          <a:p>
            <a:pPr marL="0" lvl="0" indent="0" algn="l" rtl="0">
              <a:lnSpc>
                <a:spcPct val="115000"/>
              </a:lnSpc>
              <a:spcBef>
                <a:spcPts val="0"/>
              </a:spcBef>
              <a:spcAft>
                <a:spcPts val="0"/>
              </a:spcAft>
              <a:buNone/>
            </a:pPr>
            <a:r>
              <a:rPr lang="en-US" sz="1500" dirty="0">
                <a:latin typeface="Söhne"/>
                <a:ea typeface="Roboto"/>
                <a:cs typeface="Roboto"/>
                <a:sym typeface="Roboto"/>
              </a:rPr>
              <a:t>   The primary aim is to predict hotel booking cancellations using Machine Learning models. By leveraging past data from hotels, the models are trained to predict cancellations, helping hotel management make better decisions regarding their policies and actions.</a:t>
            </a:r>
          </a:p>
          <a:p>
            <a:pPr marL="0" lvl="0" indent="0" algn="l" rtl="0">
              <a:lnSpc>
                <a:spcPct val="115000"/>
              </a:lnSpc>
              <a:spcBef>
                <a:spcPts val="0"/>
              </a:spcBef>
              <a:spcAft>
                <a:spcPts val="0"/>
              </a:spcAft>
              <a:buNone/>
            </a:pPr>
            <a:endParaRPr lang="en-US" sz="1500" b="1" u="sng" dirty="0">
              <a:latin typeface="Söhne"/>
              <a:ea typeface="Roboto"/>
              <a:cs typeface="Roboto"/>
              <a:sym typeface="Roboto"/>
            </a:endParaRPr>
          </a:p>
          <a:p>
            <a:pPr marL="0" lvl="0" indent="0" algn="l" rtl="0">
              <a:lnSpc>
                <a:spcPct val="115000"/>
              </a:lnSpc>
              <a:spcBef>
                <a:spcPts val="1500"/>
              </a:spcBef>
              <a:spcAft>
                <a:spcPts val="0"/>
              </a:spcAft>
              <a:buNone/>
            </a:pPr>
            <a:r>
              <a:rPr lang="en-US" sz="1500" b="1" u="sng" dirty="0">
                <a:highlight>
                  <a:srgbClr val="002136"/>
                </a:highlight>
                <a:latin typeface="Söhne"/>
                <a:ea typeface="Roboto"/>
                <a:cs typeface="Roboto"/>
                <a:sym typeface="Roboto"/>
              </a:rPr>
              <a:t>Dataset:</a:t>
            </a:r>
            <a:r>
              <a:rPr lang="en-US" sz="1500" b="1" dirty="0">
                <a:highlight>
                  <a:srgbClr val="002136"/>
                </a:highlight>
                <a:latin typeface="Söhne"/>
                <a:ea typeface="Roboto"/>
                <a:cs typeface="Roboto"/>
                <a:sym typeface="Roboto"/>
              </a:rPr>
              <a:t>  </a:t>
            </a:r>
            <a:r>
              <a:rPr lang="en-US" sz="1500" dirty="0">
                <a:latin typeface="Söhne"/>
                <a:ea typeface="Roboto"/>
                <a:cs typeface="Roboto"/>
                <a:sym typeface="Roboto"/>
              </a:rPr>
              <a:t>The data are sourced from Kaggle. Features in the dataset include 'hotel', 'arrival_date_month', 'meal', '</a:t>
            </a:r>
            <a:r>
              <a:rPr lang="en-US" sz="1500" dirty="0" err="1">
                <a:latin typeface="Söhne"/>
                <a:ea typeface="Roboto"/>
                <a:cs typeface="Roboto"/>
                <a:sym typeface="Roboto"/>
              </a:rPr>
              <a:t>market_segment</a:t>
            </a:r>
            <a:r>
              <a:rPr lang="en-US" sz="1500" dirty="0">
                <a:latin typeface="Söhne"/>
                <a:ea typeface="Roboto"/>
                <a:cs typeface="Roboto"/>
                <a:sym typeface="Roboto"/>
              </a:rPr>
              <a:t>', '</a:t>
            </a:r>
            <a:r>
              <a:rPr lang="en-US" sz="1500" dirty="0" err="1">
                <a:latin typeface="Söhne"/>
                <a:ea typeface="Roboto"/>
                <a:cs typeface="Roboto"/>
                <a:sym typeface="Roboto"/>
              </a:rPr>
              <a:t>distribution_channel</a:t>
            </a:r>
            <a:r>
              <a:rPr lang="en-US" sz="1500" dirty="0">
                <a:latin typeface="Söhne"/>
                <a:ea typeface="Roboto"/>
                <a:cs typeface="Roboto"/>
                <a:sym typeface="Roboto"/>
              </a:rPr>
              <a:t>', 'reserved_room_type', '</a:t>
            </a:r>
            <a:r>
              <a:rPr lang="en-US" sz="1500" dirty="0" err="1">
                <a:latin typeface="Söhne"/>
                <a:ea typeface="Roboto"/>
                <a:cs typeface="Roboto"/>
                <a:sym typeface="Roboto"/>
              </a:rPr>
              <a:t>deposit_type</a:t>
            </a:r>
            <a:r>
              <a:rPr lang="en-US" sz="1500" dirty="0">
                <a:latin typeface="Söhne"/>
                <a:ea typeface="Roboto"/>
                <a:cs typeface="Roboto"/>
                <a:sym typeface="Roboto"/>
              </a:rPr>
              <a:t>', '</a:t>
            </a:r>
            <a:r>
              <a:rPr lang="en-US" sz="1500" dirty="0" err="1">
                <a:latin typeface="Söhne"/>
                <a:ea typeface="Roboto"/>
                <a:cs typeface="Roboto"/>
                <a:sym typeface="Roboto"/>
              </a:rPr>
              <a:t>customer_type</a:t>
            </a:r>
            <a:r>
              <a:rPr lang="en-US" sz="1500" dirty="0">
                <a:latin typeface="Söhne"/>
                <a:ea typeface="Roboto"/>
                <a:cs typeface="Roboto"/>
                <a:sym typeface="Roboto"/>
              </a:rPr>
              <a:t>', 'year', 'month', 'day', and 'cancellation'.</a:t>
            </a:r>
            <a:endParaRPr lang="en-US" sz="1500" b="1" u="sng" dirty="0">
              <a:latin typeface="Söhne"/>
              <a:ea typeface="Roboto"/>
              <a:cs typeface="Roboto"/>
              <a:sym typeface="Roboto"/>
            </a:endParaRPr>
          </a:p>
          <a:p>
            <a:pPr marL="0" lvl="0" indent="0" algn="l" rtl="0">
              <a:lnSpc>
                <a:spcPct val="115000"/>
              </a:lnSpc>
              <a:spcBef>
                <a:spcPts val="1500"/>
              </a:spcBef>
              <a:spcAft>
                <a:spcPts val="0"/>
              </a:spcAft>
              <a:buNone/>
            </a:pPr>
            <a:r>
              <a:rPr lang="en-US" sz="1500" b="1" u="sng" dirty="0">
                <a:highlight>
                  <a:srgbClr val="002136"/>
                </a:highlight>
                <a:latin typeface="Söhne"/>
                <a:ea typeface="Roboto"/>
                <a:cs typeface="Roboto"/>
                <a:sym typeface="Roboto"/>
              </a:rPr>
              <a:t>Results &amp; Limitations:</a:t>
            </a:r>
          </a:p>
          <a:p>
            <a:pPr marL="0" lvl="0" indent="0" algn="l" rtl="0">
              <a:lnSpc>
                <a:spcPct val="115000"/>
              </a:lnSpc>
              <a:spcBef>
                <a:spcPts val="0"/>
              </a:spcBef>
              <a:spcAft>
                <a:spcPts val="0"/>
              </a:spcAft>
              <a:buNone/>
            </a:pPr>
            <a:r>
              <a:rPr lang="en-US" sz="1500" b="1" dirty="0">
                <a:latin typeface="Söhne"/>
                <a:ea typeface="Roboto"/>
                <a:cs typeface="Roboto"/>
                <a:sym typeface="Roboto"/>
              </a:rPr>
              <a:t>           </a:t>
            </a:r>
            <a:r>
              <a:rPr lang="en-US" sz="1500" b="1" u="sng" dirty="0">
                <a:latin typeface="Söhne"/>
                <a:ea typeface="Roboto"/>
                <a:cs typeface="Roboto"/>
                <a:sym typeface="Roboto"/>
              </a:rPr>
              <a:t> </a:t>
            </a:r>
            <a:r>
              <a:rPr lang="en-US" sz="1500" b="1" u="sng" dirty="0">
                <a:highlight>
                  <a:srgbClr val="002136"/>
                </a:highlight>
                <a:latin typeface="Söhne"/>
                <a:ea typeface="Roboto"/>
                <a:cs typeface="Roboto"/>
                <a:sym typeface="Roboto"/>
              </a:rPr>
              <a:t>Results: </a:t>
            </a:r>
            <a:r>
              <a:rPr lang="en-US" sz="1500" b="1" dirty="0">
                <a:highlight>
                  <a:srgbClr val="002136"/>
                </a:highlight>
                <a:latin typeface="Söhne"/>
                <a:ea typeface="Roboto"/>
                <a:cs typeface="Roboto"/>
                <a:sym typeface="Roboto"/>
              </a:rPr>
              <a:t>  </a:t>
            </a:r>
            <a:r>
              <a:rPr lang="en-US" sz="1500" dirty="0">
                <a:latin typeface="Söhne"/>
                <a:ea typeface="Roboto"/>
                <a:cs typeface="Roboto"/>
                <a:sym typeface="Roboto"/>
              </a:rPr>
              <a:t>Machine learning models have been developed and trained using past data from hotels, enabling them to predict the possibility of booking cancellations. The predictive capability of the models helps the hotel management to take appropriate actions to minimize cancellations and consequently, revenue loss. Additionally, interactive dashboards were created using POWERBI for hotel management to view and analyze data, aiding in timely decision-making.</a:t>
            </a:r>
          </a:p>
          <a:p>
            <a:pPr marL="457200" lvl="0" indent="-304800" algn="l" rtl="0">
              <a:lnSpc>
                <a:spcPct val="115000"/>
              </a:lnSpc>
              <a:spcBef>
                <a:spcPts val="1500"/>
              </a:spcBef>
              <a:spcAft>
                <a:spcPts val="0"/>
              </a:spcAft>
              <a:buClr>
                <a:srgbClr val="374151"/>
              </a:buClr>
              <a:buSzPts val="1200"/>
              <a:buFont typeface="Roboto"/>
              <a:buChar char="●"/>
            </a:pPr>
            <a:r>
              <a:rPr lang="en-US" sz="1500" b="1" u="sng" dirty="0">
                <a:highlight>
                  <a:srgbClr val="002136"/>
                </a:highlight>
                <a:latin typeface="Söhne"/>
                <a:ea typeface="Roboto"/>
                <a:cs typeface="Roboto"/>
                <a:sym typeface="Roboto"/>
              </a:rPr>
              <a:t>Limitations:</a:t>
            </a:r>
            <a:r>
              <a:rPr lang="en-US" sz="1500" dirty="0">
                <a:highlight>
                  <a:srgbClr val="002136"/>
                </a:highlight>
                <a:latin typeface="Söhne"/>
                <a:ea typeface="Roboto"/>
                <a:cs typeface="Roboto"/>
                <a:sym typeface="Roboto"/>
              </a:rPr>
              <a:t> </a:t>
            </a:r>
            <a:r>
              <a:rPr lang="en-US" sz="1500" dirty="0">
                <a:latin typeface="Söhne"/>
                <a:ea typeface="Roboto"/>
                <a:cs typeface="Roboto"/>
                <a:sym typeface="Roboto"/>
              </a:rPr>
              <a:t>The document does not explicitly mention limitations, but as with most predictive models, there might be challenges related to the accuracy of predictions, overfitting, and the applicability of the model in diverse scenarios.</a:t>
            </a:r>
            <a:endParaRPr lang="en-US" sz="1500" b="1" dirty="0">
              <a:latin typeface="Söhne"/>
              <a:ea typeface="Roboto"/>
              <a:cs typeface="Roboto"/>
              <a:sym typeface="Roboto"/>
            </a:endParaRPr>
          </a:p>
          <a:p>
            <a:pPr marL="0" lvl="0" indent="0" algn="l" rtl="0">
              <a:lnSpc>
                <a:spcPct val="115000"/>
              </a:lnSpc>
              <a:spcBef>
                <a:spcPts val="1500"/>
              </a:spcBef>
              <a:spcAft>
                <a:spcPts val="0"/>
              </a:spcAft>
              <a:buNone/>
            </a:pPr>
            <a:r>
              <a:rPr lang="en-US" sz="1500" b="1" u="sng" dirty="0">
                <a:highlight>
                  <a:srgbClr val="002136"/>
                </a:highlight>
                <a:latin typeface="Söhne"/>
                <a:ea typeface="Roboto"/>
                <a:cs typeface="Roboto"/>
                <a:sym typeface="Roboto"/>
              </a:rPr>
              <a:t>Conclusion:</a:t>
            </a:r>
            <a:r>
              <a:rPr lang="en-US" sz="1500" b="1" dirty="0">
                <a:highlight>
                  <a:srgbClr val="002136"/>
                </a:highlight>
                <a:latin typeface="Söhne"/>
                <a:ea typeface="Roboto"/>
                <a:cs typeface="Roboto"/>
                <a:sym typeface="Roboto"/>
              </a:rPr>
              <a:t>   </a:t>
            </a:r>
            <a:r>
              <a:rPr lang="en-US" sz="1500" dirty="0">
                <a:latin typeface="Söhne"/>
                <a:ea typeface="Roboto"/>
                <a:cs typeface="Roboto"/>
                <a:sym typeface="Roboto"/>
              </a:rPr>
              <a:t>Machine learning models have been developed and trained to predict hotel booking cancellations. The trained models can discern patterns of cancellations, helping in averting revenue loss for the hotel industry. Interactive dashboards built using POWERBI further empower hotel management to make timely decisions based on data analytics.</a:t>
            </a:r>
          </a:p>
          <a:p>
            <a:pPr marL="0" lvl="0" indent="0" algn="l" rtl="0">
              <a:lnSpc>
                <a:spcPct val="115000"/>
              </a:lnSpc>
              <a:spcBef>
                <a:spcPts val="1500"/>
              </a:spcBef>
              <a:spcAft>
                <a:spcPts val="0"/>
              </a:spcAft>
              <a:buNone/>
            </a:pPr>
            <a:r>
              <a:rPr lang="en-US" sz="1500" b="1" u="sng" dirty="0">
                <a:highlight>
                  <a:srgbClr val="002136"/>
                </a:highlight>
                <a:latin typeface="Söhne"/>
                <a:ea typeface="Roboto"/>
                <a:cs typeface="Roboto"/>
                <a:sym typeface="Roboto"/>
              </a:rPr>
              <a:t>Link:</a:t>
            </a:r>
            <a:r>
              <a:rPr lang="en-US" sz="1500" dirty="0">
                <a:highlight>
                  <a:srgbClr val="002136"/>
                </a:highlight>
                <a:latin typeface="Söhne"/>
                <a:ea typeface="Roboto"/>
                <a:cs typeface="Roboto"/>
                <a:sym typeface="Roboto"/>
              </a:rPr>
              <a:t> </a:t>
            </a:r>
            <a:r>
              <a:rPr lang="en-US" sz="1500" dirty="0">
                <a:latin typeface="Söhne"/>
                <a:ea typeface="Roboto"/>
                <a:cs typeface="Roboto"/>
                <a:sym typeface="Roboto"/>
              </a:rPr>
              <a:t>DOI: 10.1109/ICAIS53314.2022.9742843</a:t>
            </a:r>
            <a:endParaRPr lang="en-US" sz="1500" dirty="0">
              <a:latin typeface="Söhne"/>
              <a:ea typeface="Courier New"/>
              <a:cs typeface="Courier New"/>
              <a:sym typeface="Courier New"/>
            </a:endParaRPr>
          </a:p>
          <a:p>
            <a:pPr marL="0" lvl="0" indent="0" algn="l" rtl="0">
              <a:lnSpc>
                <a:spcPct val="115000"/>
              </a:lnSpc>
              <a:spcBef>
                <a:spcPts val="1500"/>
              </a:spcBef>
              <a:spcAft>
                <a:spcPts val="0"/>
              </a:spcAft>
              <a:buNone/>
            </a:pPr>
            <a:r>
              <a:rPr lang="en-US" sz="1500" b="1" u="sng" dirty="0">
                <a:highlight>
                  <a:srgbClr val="002136"/>
                </a:highlight>
                <a:latin typeface="Söhne"/>
                <a:ea typeface="Roboto"/>
                <a:cs typeface="Roboto"/>
                <a:sym typeface="Roboto"/>
              </a:rPr>
              <a:t>By: </a:t>
            </a:r>
            <a:r>
              <a:rPr lang="en-US" sz="1500" b="1" dirty="0">
                <a:highlight>
                  <a:srgbClr val="002136"/>
                </a:highlight>
                <a:latin typeface="Söhne"/>
                <a:ea typeface="Roboto"/>
                <a:cs typeface="Roboto"/>
                <a:sym typeface="Roboto"/>
              </a:rPr>
              <a:t>    </a:t>
            </a:r>
            <a:r>
              <a:rPr lang="en-US" sz="1500" dirty="0">
                <a:latin typeface="Söhne"/>
                <a:ea typeface="Roboto"/>
                <a:cs typeface="Roboto"/>
                <a:sym typeface="Roboto"/>
              </a:rPr>
              <a:t>M. Venkata Rakesh (venkatarakesh4281@gmail.com) - Student, Department of CSE, Sathyabama Institute of Science and Technology, Chennai.</a:t>
            </a:r>
            <a:endParaRPr lang="en-US" sz="1500" dirty="0">
              <a:latin typeface="Söhne"/>
              <a:ea typeface="Courier New"/>
              <a:cs typeface="Courier New"/>
              <a:sym typeface="Courier New"/>
            </a:endParaRPr>
          </a:p>
          <a:p>
            <a:endParaRPr lang="en-US" dirty="0"/>
          </a:p>
        </p:txBody>
      </p:sp>
    </p:spTree>
    <p:extLst>
      <p:ext uri="{BB962C8B-B14F-4D97-AF65-F5344CB8AC3E}">
        <p14:creationId xmlns:p14="http://schemas.microsoft.com/office/powerpoint/2010/main" val="3070079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560958B-BFE8-DC72-7790-DD5AE8E23702}"/>
              </a:ext>
            </a:extLst>
          </p:cNvPr>
          <p:cNvSpPr>
            <a:spLocks noGrp="1"/>
          </p:cNvSpPr>
          <p:nvPr>
            <p:ph type="sldNum" sz="quarter" idx="12"/>
          </p:nvPr>
        </p:nvSpPr>
        <p:spPr/>
        <p:txBody>
          <a:bodyPr/>
          <a:lstStyle/>
          <a:p>
            <a:fld id="{C263D6C4-4840-40CC-AC84-17E24B3B7BDE}" type="slidenum">
              <a:rPr lang="en-US" noProof="0" smtClean="0"/>
              <a:pPr/>
              <a:t>11</a:t>
            </a:fld>
            <a:endParaRPr lang="en-US" noProof="0" dirty="0"/>
          </a:p>
        </p:txBody>
      </p:sp>
      <p:sp>
        <p:nvSpPr>
          <p:cNvPr id="4" name="Text Placeholder 3">
            <a:extLst>
              <a:ext uri="{FF2B5EF4-FFF2-40B4-BE49-F238E27FC236}">
                <a16:creationId xmlns:a16="http://schemas.microsoft.com/office/drawing/2014/main" id="{C043951C-520F-56DB-48B6-5BA2E74AE930}"/>
              </a:ext>
            </a:extLst>
          </p:cNvPr>
          <p:cNvSpPr>
            <a:spLocks noGrp="1"/>
          </p:cNvSpPr>
          <p:nvPr>
            <p:ph type="body" sz="quarter" idx="13"/>
          </p:nvPr>
        </p:nvSpPr>
        <p:spPr>
          <a:xfrm>
            <a:off x="0" y="0"/>
            <a:ext cx="12192000" cy="6857999"/>
          </a:xfrm>
        </p:spPr>
        <p:txBody>
          <a:bodyPr/>
          <a:lstStyle/>
          <a:p>
            <a:pPr marL="0" lvl="0" indent="0" algn="l" rtl="0">
              <a:spcBef>
                <a:spcPts val="0"/>
              </a:spcBef>
              <a:spcAft>
                <a:spcPts val="0"/>
              </a:spcAft>
              <a:buNone/>
            </a:pPr>
            <a:r>
              <a:rPr lang="en-US" sz="1800" b="1" u="sng" dirty="0">
                <a:highlight>
                  <a:srgbClr val="63B7C6"/>
                </a:highlight>
                <a:latin typeface="Söhne"/>
                <a:ea typeface="Roboto"/>
                <a:cs typeface="Roboto"/>
                <a:sym typeface="Roboto"/>
              </a:rPr>
              <a:t>Enabling a Massive Data Collection for Hotel Receptionist Chatbot Using a Crowdsourcing Information System</a:t>
            </a:r>
          </a:p>
          <a:p>
            <a:pPr marL="0" lvl="0" indent="0" algn="l" rtl="0">
              <a:spcBef>
                <a:spcPts val="0"/>
              </a:spcBef>
              <a:spcAft>
                <a:spcPts val="0"/>
              </a:spcAft>
              <a:buNone/>
            </a:pPr>
            <a:endParaRPr lang="en-US" sz="1500" dirty="0">
              <a:latin typeface="Söhne"/>
              <a:ea typeface="Average"/>
              <a:cs typeface="Average"/>
              <a:sym typeface="Average"/>
            </a:endParaRPr>
          </a:p>
          <a:p>
            <a:pPr marL="0" lvl="0" indent="0" algn="l" rtl="0">
              <a:lnSpc>
                <a:spcPct val="115000"/>
              </a:lnSpc>
              <a:spcBef>
                <a:spcPts val="0"/>
              </a:spcBef>
              <a:spcAft>
                <a:spcPts val="0"/>
              </a:spcAft>
              <a:buNone/>
            </a:pPr>
            <a:r>
              <a:rPr lang="en-US" sz="1500" b="1" u="sng" dirty="0">
                <a:highlight>
                  <a:srgbClr val="002136"/>
                </a:highlight>
                <a:latin typeface="Söhne"/>
                <a:ea typeface="Roboto"/>
                <a:cs typeface="Roboto"/>
                <a:sym typeface="Roboto"/>
              </a:rPr>
              <a:t>Research Questions or Goal: </a:t>
            </a:r>
          </a:p>
          <a:p>
            <a:pPr marL="0" lvl="0" indent="0" algn="l" rtl="0">
              <a:lnSpc>
                <a:spcPct val="115000"/>
              </a:lnSpc>
              <a:spcBef>
                <a:spcPts val="0"/>
              </a:spcBef>
              <a:spcAft>
                <a:spcPts val="0"/>
              </a:spcAft>
              <a:buNone/>
            </a:pPr>
            <a:r>
              <a:rPr lang="en-US" sz="1500" dirty="0">
                <a:latin typeface="Söhne"/>
                <a:ea typeface="Roboto"/>
                <a:cs typeface="Roboto"/>
                <a:sym typeface="Roboto"/>
              </a:rPr>
              <a:t>  </a:t>
            </a:r>
            <a:r>
              <a:rPr lang="en-US" sz="1500" b="1" dirty="0">
                <a:latin typeface="Söhne"/>
                <a:ea typeface="Roboto"/>
                <a:cs typeface="Roboto"/>
                <a:sym typeface="Roboto"/>
              </a:rPr>
              <a:t>The research aimed to solve the problem of collecting a large dataset for training a hotel receptionist chatbot by:</a:t>
            </a:r>
          </a:p>
          <a:p>
            <a:pPr marL="438150" lvl="0" indent="-285750" algn="l" rtl="0">
              <a:lnSpc>
                <a:spcPct val="115000"/>
              </a:lnSpc>
              <a:spcBef>
                <a:spcPts val="1500"/>
              </a:spcBef>
              <a:spcAft>
                <a:spcPts val="0"/>
              </a:spcAft>
              <a:buClr>
                <a:srgbClr val="374151"/>
              </a:buClr>
              <a:buSzPts val="1200"/>
            </a:pPr>
            <a:r>
              <a:rPr lang="en-US" sz="1500" dirty="0">
                <a:latin typeface="Söhne"/>
                <a:ea typeface="Roboto"/>
                <a:cs typeface="Roboto"/>
                <a:sym typeface="Roboto"/>
              </a:rPr>
              <a:t>Developing a reliable crowdsourcing information system to collect and store the dataset.</a:t>
            </a:r>
          </a:p>
          <a:p>
            <a:pPr marL="438150" lvl="0" indent="-285750" algn="l" rtl="0">
              <a:lnSpc>
                <a:spcPct val="115000"/>
              </a:lnSpc>
              <a:spcBef>
                <a:spcPts val="0"/>
              </a:spcBef>
              <a:spcAft>
                <a:spcPts val="0"/>
              </a:spcAft>
              <a:buClr>
                <a:srgbClr val="374151"/>
              </a:buClr>
              <a:buSzPts val="1200"/>
            </a:pPr>
            <a:r>
              <a:rPr lang="en-US" sz="1500" dirty="0">
                <a:latin typeface="Söhne"/>
                <a:ea typeface="Roboto"/>
                <a:cs typeface="Roboto"/>
                <a:sym typeface="Roboto"/>
              </a:rPr>
              <a:t>Creating a user experience that stimulates crowd workers to provide more data.</a:t>
            </a:r>
          </a:p>
          <a:p>
            <a:pPr marL="0" lvl="0" indent="0" algn="l" rtl="0">
              <a:lnSpc>
                <a:spcPct val="115000"/>
              </a:lnSpc>
              <a:spcBef>
                <a:spcPts val="1500"/>
              </a:spcBef>
              <a:spcAft>
                <a:spcPts val="0"/>
              </a:spcAft>
              <a:buNone/>
            </a:pPr>
            <a:r>
              <a:rPr lang="en-US" sz="1500" b="1" u="sng" dirty="0">
                <a:highlight>
                  <a:srgbClr val="002136"/>
                </a:highlight>
                <a:latin typeface="Söhne"/>
                <a:ea typeface="Roboto"/>
                <a:cs typeface="Roboto"/>
                <a:sym typeface="Roboto"/>
              </a:rPr>
              <a:t>Dataset:</a:t>
            </a:r>
            <a:r>
              <a:rPr lang="en-US" sz="1500" b="1" dirty="0">
                <a:highlight>
                  <a:srgbClr val="002136"/>
                </a:highlight>
                <a:latin typeface="Söhne"/>
                <a:ea typeface="Roboto"/>
                <a:cs typeface="Roboto"/>
                <a:sym typeface="Roboto"/>
              </a:rPr>
              <a:t>  </a:t>
            </a:r>
            <a:r>
              <a:rPr lang="en-US" sz="1500" dirty="0">
                <a:latin typeface="Söhne"/>
                <a:ea typeface="Roboto"/>
                <a:cs typeface="Roboto"/>
                <a:sym typeface="Roboto"/>
              </a:rPr>
              <a:t>The dataset consists of question-answer pairs relevant to the context of hotel receptionist conversations. The system was implemented in a community proficient in hotel management, specifically, lecturers and students in a hotel management major at a university.</a:t>
            </a:r>
            <a:endParaRPr lang="en-US" sz="1500" b="1" u="sng" dirty="0">
              <a:latin typeface="Söhne"/>
              <a:ea typeface="Roboto"/>
              <a:cs typeface="Roboto"/>
              <a:sym typeface="Roboto"/>
            </a:endParaRPr>
          </a:p>
          <a:p>
            <a:pPr marL="0" lvl="0" indent="0" algn="l" rtl="0">
              <a:lnSpc>
                <a:spcPct val="115000"/>
              </a:lnSpc>
              <a:spcBef>
                <a:spcPts val="1500"/>
              </a:spcBef>
              <a:spcAft>
                <a:spcPts val="0"/>
              </a:spcAft>
              <a:buNone/>
            </a:pPr>
            <a:r>
              <a:rPr lang="en-US" sz="1500" b="1" u="sng" dirty="0">
                <a:highlight>
                  <a:srgbClr val="002136"/>
                </a:highlight>
                <a:latin typeface="Söhne"/>
                <a:ea typeface="Roboto"/>
                <a:cs typeface="Roboto"/>
                <a:sym typeface="Roboto"/>
              </a:rPr>
              <a:t>Results &amp; Limitations:</a:t>
            </a:r>
          </a:p>
          <a:p>
            <a:pPr marL="0" lvl="0" indent="0" algn="l" rtl="0">
              <a:lnSpc>
                <a:spcPct val="115000"/>
              </a:lnSpc>
              <a:spcBef>
                <a:spcPts val="0"/>
              </a:spcBef>
              <a:spcAft>
                <a:spcPts val="0"/>
              </a:spcAft>
              <a:buNone/>
            </a:pPr>
            <a:r>
              <a:rPr lang="en-US" sz="1500" b="1" dirty="0">
                <a:latin typeface="Söhne"/>
                <a:ea typeface="Roboto"/>
                <a:cs typeface="Roboto"/>
                <a:sym typeface="Roboto"/>
              </a:rPr>
              <a:t>           </a:t>
            </a:r>
            <a:r>
              <a:rPr lang="en-US" sz="1500" b="1" u="sng" dirty="0">
                <a:latin typeface="Söhne"/>
                <a:ea typeface="Roboto"/>
                <a:cs typeface="Roboto"/>
                <a:sym typeface="Roboto"/>
              </a:rPr>
              <a:t> </a:t>
            </a:r>
            <a:r>
              <a:rPr lang="en-US" sz="1500" b="1" u="sng" dirty="0">
                <a:highlight>
                  <a:srgbClr val="002136"/>
                </a:highlight>
                <a:latin typeface="Söhne"/>
                <a:ea typeface="Roboto"/>
                <a:cs typeface="Roboto"/>
                <a:sym typeface="Roboto"/>
              </a:rPr>
              <a:t>Results: </a:t>
            </a:r>
            <a:r>
              <a:rPr lang="en-US" sz="1500" b="1" dirty="0">
                <a:highlight>
                  <a:srgbClr val="002136"/>
                </a:highlight>
                <a:latin typeface="Söhne"/>
                <a:ea typeface="Roboto"/>
                <a:cs typeface="Roboto"/>
                <a:sym typeface="Roboto"/>
              </a:rPr>
              <a:t>  </a:t>
            </a:r>
          </a:p>
          <a:p>
            <a:pPr marL="457200" lvl="0" indent="-304800" algn="l" rtl="0">
              <a:lnSpc>
                <a:spcPct val="115000"/>
              </a:lnSpc>
              <a:spcBef>
                <a:spcPts val="0"/>
              </a:spcBef>
              <a:spcAft>
                <a:spcPts val="0"/>
              </a:spcAft>
              <a:buClr>
                <a:srgbClr val="374151"/>
              </a:buClr>
              <a:buSzPts val="1200"/>
              <a:buFont typeface="Roboto"/>
              <a:buChar char="●"/>
            </a:pPr>
            <a:r>
              <a:rPr lang="en-US" sz="1500" dirty="0">
                <a:latin typeface="Söhne"/>
                <a:ea typeface="Roboto"/>
                <a:cs typeface="Roboto"/>
                <a:sym typeface="Roboto"/>
              </a:rPr>
              <a:t> The system, named Catbot, was generally well accepted by crowd workers based on user acceptance tests.</a:t>
            </a:r>
          </a:p>
          <a:p>
            <a:pPr marL="457200" lvl="0" indent="-304800" algn="l" rtl="0">
              <a:lnSpc>
                <a:spcPct val="115000"/>
              </a:lnSpc>
              <a:spcBef>
                <a:spcPts val="0"/>
              </a:spcBef>
              <a:spcAft>
                <a:spcPts val="0"/>
              </a:spcAft>
              <a:buClr>
                <a:srgbClr val="374151"/>
              </a:buClr>
              <a:buSzPts val="1200"/>
              <a:buFont typeface="Roboto"/>
              <a:buChar char="●"/>
            </a:pPr>
            <a:r>
              <a:rPr lang="en-US" sz="1500" dirty="0">
                <a:latin typeface="Söhne"/>
                <a:ea typeface="Roboto"/>
                <a:cs typeface="Roboto"/>
                <a:sym typeface="Roboto"/>
              </a:rPr>
              <a:t>In five days, 234 question-answer pairs were collected.</a:t>
            </a:r>
          </a:p>
          <a:p>
            <a:pPr marL="457200" lvl="0" indent="-304800" algn="l" rtl="0">
              <a:lnSpc>
                <a:spcPct val="115000"/>
              </a:lnSpc>
              <a:spcBef>
                <a:spcPts val="0"/>
              </a:spcBef>
              <a:spcAft>
                <a:spcPts val="0"/>
              </a:spcAft>
              <a:buClr>
                <a:srgbClr val="374151"/>
              </a:buClr>
              <a:buSzPts val="1200"/>
              <a:buFont typeface="Roboto"/>
              <a:buChar char="●"/>
            </a:pPr>
            <a:r>
              <a:rPr lang="en-US" sz="1500" dirty="0">
                <a:latin typeface="Söhne"/>
                <a:ea typeface="Roboto"/>
                <a:cs typeface="Roboto"/>
                <a:sym typeface="Roboto"/>
              </a:rPr>
              <a:t>25 questions were rejected by other crowd workers, indicating a mechanism to maintain the quality of the dataset.</a:t>
            </a:r>
          </a:p>
          <a:p>
            <a:pPr marL="457200" lvl="0" indent="0" algn="l" rtl="0">
              <a:lnSpc>
                <a:spcPct val="115000"/>
              </a:lnSpc>
              <a:spcBef>
                <a:spcPts val="1500"/>
              </a:spcBef>
              <a:spcAft>
                <a:spcPts val="0"/>
              </a:spcAft>
              <a:buNone/>
            </a:pPr>
            <a:r>
              <a:rPr lang="en-US" sz="1500" b="1" u="sng" dirty="0">
                <a:highlight>
                  <a:srgbClr val="002136"/>
                </a:highlight>
                <a:latin typeface="Söhne"/>
                <a:ea typeface="Roboto"/>
                <a:cs typeface="Roboto"/>
                <a:sym typeface="Roboto"/>
              </a:rPr>
              <a:t>Limitations:</a:t>
            </a:r>
            <a:r>
              <a:rPr lang="en-US" sz="1500" dirty="0">
                <a:highlight>
                  <a:srgbClr val="002136"/>
                </a:highlight>
                <a:latin typeface="Söhne"/>
                <a:ea typeface="Roboto"/>
                <a:cs typeface="Roboto"/>
                <a:sym typeface="Roboto"/>
              </a:rPr>
              <a:t> </a:t>
            </a:r>
            <a:r>
              <a:rPr lang="en-US" sz="1500" dirty="0">
                <a:latin typeface="Söhne"/>
                <a:ea typeface="Roboto"/>
                <a:cs typeface="Roboto"/>
                <a:sym typeface="Roboto"/>
              </a:rPr>
              <a:t>The paper does not explicitly mention specific limitations, but it does indicate that rejected questions need further assessment to ensure they are truly invalid.</a:t>
            </a:r>
            <a:endParaRPr lang="en-US" sz="1500" b="1" dirty="0">
              <a:latin typeface="Söhne"/>
              <a:ea typeface="Roboto"/>
              <a:cs typeface="Roboto"/>
              <a:sym typeface="Roboto"/>
            </a:endParaRPr>
          </a:p>
          <a:p>
            <a:pPr marL="0" lvl="0" indent="0" algn="l" rtl="0">
              <a:lnSpc>
                <a:spcPct val="115000"/>
              </a:lnSpc>
              <a:spcBef>
                <a:spcPts val="1500"/>
              </a:spcBef>
              <a:spcAft>
                <a:spcPts val="0"/>
              </a:spcAft>
              <a:buNone/>
            </a:pPr>
            <a:r>
              <a:rPr lang="en-US" sz="1500" b="1" u="sng" dirty="0">
                <a:highlight>
                  <a:srgbClr val="002136"/>
                </a:highlight>
                <a:latin typeface="Söhne"/>
                <a:ea typeface="Roboto"/>
                <a:cs typeface="Roboto"/>
                <a:sym typeface="Roboto"/>
              </a:rPr>
              <a:t>Conclusion:</a:t>
            </a:r>
            <a:r>
              <a:rPr lang="en-US" sz="1500" b="1" dirty="0">
                <a:highlight>
                  <a:srgbClr val="002136"/>
                </a:highlight>
                <a:latin typeface="Söhne"/>
                <a:ea typeface="Roboto"/>
                <a:cs typeface="Roboto"/>
                <a:sym typeface="Roboto"/>
              </a:rPr>
              <a:t>   </a:t>
            </a:r>
            <a:r>
              <a:rPr lang="en-US" sz="1500" dirty="0">
                <a:latin typeface="Söhne"/>
                <a:ea typeface="Roboto"/>
                <a:cs typeface="Roboto"/>
                <a:sym typeface="Roboto"/>
              </a:rPr>
              <a:t>The researchers presented Catbot, a crowdsourcing system that facilitates the collection of a vast dataset for the development of a hotel receptionist chatbot. The system was well-received by users, and the rejection feature aids in cleaning the dataset. Future deployments of this system can be on a broader scale to collect the necessary dataset for chatbot development.</a:t>
            </a:r>
          </a:p>
          <a:p>
            <a:pPr marL="0" lvl="0" indent="0" algn="l" rtl="0">
              <a:lnSpc>
                <a:spcPct val="115000"/>
              </a:lnSpc>
              <a:spcBef>
                <a:spcPts val="1500"/>
              </a:spcBef>
              <a:spcAft>
                <a:spcPts val="0"/>
              </a:spcAft>
              <a:buNone/>
            </a:pPr>
            <a:r>
              <a:rPr lang="en-US" sz="1500" b="1" u="sng" dirty="0">
                <a:highlight>
                  <a:srgbClr val="002136"/>
                </a:highlight>
                <a:latin typeface="Söhne"/>
                <a:ea typeface="Roboto"/>
                <a:cs typeface="Roboto"/>
                <a:sym typeface="Roboto"/>
              </a:rPr>
              <a:t>Link:</a:t>
            </a:r>
            <a:r>
              <a:rPr lang="en-US" sz="1500" dirty="0">
                <a:highlight>
                  <a:srgbClr val="002136"/>
                </a:highlight>
                <a:latin typeface="Söhne"/>
                <a:ea typeface="Roboto"/>
                <a:cs typeface="Roboto"/>
                <a:sym typeface="Roboto"/>
              </a:rPr>
              <a:t> </a:t>
            </a:r>
            <a:r>
              <a:rPr lang="en-US" sz="1500" dirty="0">
                <a:latin typeface="Söhne"/>
                <a:ea typeface="Roboto"/>
                <a:cs typeface="Roboto"/>
                <a:sym typeface="Roboto"/>
              </a:rPr>
              <a:t>https://ieeexplore.ieee.org/stamp/stamp.jsp?tp=&amp;arnumber=9211162</a:t>
            </a:r>
            <a:endParaRPr lang="en-US" sz="1500" dirty="0">
              <a:latin typeface="Söhne"/>
              <a:ea typeface="Courier New"/>
              <a:cs typeface="Courier New"/>
              <a:sym typeface="Courier New"/>
            </a:endParaRPr>
          </a:p>
          <a:p>
            <a:pPr marL="0" lvl="0" indent="0" algn="l" rtl="0">
              <a:lnSpc>
                <a:spcPct val="115000"/>
              </a:lnSpc>
              <a:spcBef>
                <a:spcPts val="1500"/>
              </a:spcBef>
              <a:spcAft>
                <a:spcPts val="0"/>
              </a:spcAft>
              <a:buNone/>
            </a:pPr>
            <a:r>
              <a:rPr lang="en-US" sz="1500" b="1" u="sng" dirty="0">
                <a:highlight>
                  <a:srgbClr val="002136"/>
                </a:highlight>
                <a:latin typeface="Söhne"/>
                <a:ea typeface="Roboto"/>
                <a:cs typeface="Roboto"/>
                <a:sym typeface="Roboto"/>
              </a:rPr>
              <a:t>By: </a:t>
            </a:r>
            <a:r>
              <a:rPr lang="en-US" sz="1500" b="1" dirty="0">
                <a:highlight>
                  <a:srgbClr val="002136"/>
                </a:highlight>
                <a:latin typeface="Söhne"/>
                <a:ea typeface="Roboto"/>
                <a:cs typeface="Roboto"/>
                <a:sym typeface="Roboto"/>
              </a:rPr>
              <a:t>    </a:t>
            </a:r>
            <a:r>
              <a:rPr lang="en-US" sz="1500" dirty="0">
                <a:latin typeface="Söhne"/>
                <a:ea typeface="Roboto"/>
                <a:cs typeface="Roboto"/>
                <a:sym typeface="Roboto"/>
              </a:rPr>
              <a:t>Reval Levannoza</a:t>
            </a:r>
            <a:endParaRPr lang="en-US" sz="1500" dirty="0">
              <a:latin typeface="Söhne"/>
              <a:ea typeface="Courier New"/>
              <a:cs typeface="Courier New"/>
              <a:sym typeface="Courier New"/>
            </a:endParaRPr>
          </a:p>
          <a:p>
            <a:endParaRPr lang="en-US" sz="1400" dirty="0"/>
          </a:p>
        </p:txBody>
      </p:sp>
    </p:spTree>
    <p:extLst>
      <p:ext uri="{BB962C8B-B14F-4D97-AF65-F5344CB8AC3E}">
        <p14:creationId xmlns:p14="http://schemas.microsoft.com/office/powerpoint/2010/main" val="3313282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sz="5400" b="0" i="0" dirty="0">
                <a:solidFill>
                  <a:schemeClr val="bg1"/>
                </a:solidFill>
                <a:effectLst/>
                <a:latin typeface="Amasis MT Pro Black" panose="02040A04050005020304" pitchFamily="18" charset="0"/>
              </a:rPr>
              <a:t>AI-Driven Guest Profiling for Hotel Management</a:t>
            </a:r>
            <a:endParaRPr lang="en-US" sz="5400" dirty="0">
              <a:solidFill>
                <a:schemeClr val="bg1"/>
              </a:solidFill>
              <a:latin typeface="Amasis MT Pro Black" panose="02040A04050005020304" pitchFamily="18" charset="0"/>
            </a:endParaRP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4165600" y="3928532"/>
            <a:ext cx="5673344" cy="2246489"/>
          </a:xfrm>
        </p:spPr>
        <p:txBody>
          <a:bodyPr/>
          <a:lstStyle/>
          <a:p>
            <a:pPr marL="0" indent="0">
              <a:buNone/>
            </a:pPr>
            <a:r>
              <a:rPr lang="en-US" b="1" dirty="0">
                <a:highlight>
                  <a:srgbClr val="103350"/>
                </a:highlight>
              </a:rPr>
              <a:t>Author - Mithun Dama</a:t>
            </a:r>
          </a:p>
          <a:p>
            <a:pPr marL="0" indent="0">
              <a:buNone/>
            </a:pPr>
            <a:r>
              <a:rPr lang="en-US" b="1" dirty="0">
                <a:highlight>
                  <a:srgbClr val="103350"/>
                </a:highlight>
              </a:rPr>
              <a:t>Affiliation - Pace University</a:t>
            </a:r>
          </a:p>
          <a:p>
            <a:pPr marL="0" indent="0">
              <a:buNone/>
            </a:pPr>
            <a:r>
              <a:rPr lang="en-US" b="1" u="sng" dirty="0">
                <a:highlight>
                  <a:srgbClr val="103350"/>
                </a:highlight>
                <a:hlinkClick r:id="rId2">
                  <a:extLst>
                    <a:ext uri="{A12FA001-AC4F-418D-AE19-62706E023703}">
                      <ahyp:hlinkClr xmlns:ahyp="http://schemas.microsoft.com/office/drawing/2018/hyperlinkcolor" val="tx"/>
                    </a:ext>
                  </a:extLst>
                </a:hlinkClick>
              </a:rPr>
              <a:t>Email - md19602n@pace.edu</a:t>
            </a:r>
            <a:endParaRPr lang="en-US" b="1" u="sng" dirty="0">
              <a:highlight>
                <a:srgbClr val="103350"/>
              </a:highlight>
            </a:endParaRPr>
          </a:p>
          <a:p>
            <a:pPr marL="0" indent="0">
              <a:buNone/>
            </a:pPr>
            <a:r>
              <a:rPr lang="en-US" b="1" dirty="0">
                <a:highlight>
                  <a:srgbClr val="103350"/>
                </a:highlight>
              </a:rPr>
              <a:t>mithundama1997</a:t>
            </a:r>
          </a:p>
          <a:p>
            <a:pPr marL="0" indent="0">
              <a:buNone/>
            </a:pPr>
            <a:endParaRPr lang="en-US" dirty="0"/>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a:xfrm>
            <a:off x="444500" y="542925"/>
            <a:ext cx="11214100" cy="535531"/>
          </a:xfrm>
        </p:spPr>
        <p:txBody>
          <a:bodyPr wrap="square" anchor="t">
            <a:normAutofit/>
          </a:bodyPr>
          <a:lstStyle/>
          <a:p>
            <a:r>
              <a:rPr lang="en-US" b="1" i="0" dirty="0">
                <a:effectLst/>
              </a:rPr>
              <a:t>Research Questions &amp; Problem Statement</a:t>
            </a:r>
            <a:endParaRPr lang="en-US"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13</a:t>
            </a:fld>
            <a:endParaRPr lang="en-US"/>
          </a:p>
        </p:txBody>
      </p:sp>
      <p:pic>
        <p:nvPicPr>
          <p:cNvPr id="8" name="Picture 7" descr="A close-up of a person's hands writing on a piece of paper&#10;&#10;Description automatically generated">
            <a:extLst>
              <a:ext uri="{FF2B5EF4-FFF2-40B4-BE49-F238E27FC236}">
                <a16:creationId xmlns:a16="http://schemas.microsoft.com/office/drawing/2014/main" id="{B7B7F3BC-5B33-9956-6C30-9EB5AA7B197D}"/>
              </a:ext>
            </a:extLst>
          </p:cNvPr>
          <p:cNvPicPr>
            <a:picLocks noChangeAspect="1"/>
          </p:cNvPicPr>
          <p:nvPr/>
        </p:nvPicPr>
        <p:blipFill rotWithShape="1">
          <a:blip r:embed="rId2"/>
          <a:srcRect l="2950" r="22775" b="-2"/>
          <a:stretch/>
        </p:blipFill>
        <p:spPr>
          <a:xfrm>
            <a:off x="443365" y="1517715"/>
            <a:ext cx="5184437" cy="4659248"/>
          </a:xfrm>
          <a:prstGeom prst="rect">
            <a:avLst/>
          </a:prstGeom>
          <a:noFill/>
        </p:spPr>
      </p:pic>
      <p:sp>
        <p:nvSpPr>
          <p:cNvPr id="10" name="Text Placeholder 9">
            <a:extLst>
              <a:ext uri="{FF2B5EF4-FFF2-40B4-BE49-F238E27FC236}">
                <a16:creationId xmlns:a16="http://schemas.microsoft.com/office/drawing/2014/main" id="{EF2BC084-E6DB-4DE7-B309-042A85EBA700}"/>
              </a:ext>
            </a:extLst>
          </p:cNvPr>
          <p:cNvSpPr>
            <a:spLocks noGrp="1"/>
          </p:cNvSpPr>
          <p:nvPr>
            <p:ph sz="half" idx="2"/>
          </p:nvPr>
        </p:nvSpPr>
        <p:spPr>
          <a:xfrm>
            <a:off x="6474163" y="1517715"/>
            <a:ext cx="5184437" cy="4659248"/>
          </a:xfrm>
        </p:spPr>
        <p:txBody>
          <a:bodyPr>
            <a:normAutofit/>
          </a:bodyPr>
          <a:lstStyle/>
          <a:p>
            <a:pPr marL="0" indent="0">
              <a:buNone/>
            </a:pPr>
            <a:r>
              <a:rPr lang="en-US" b="1" i="0" dirty="0">
                <a:effectLst/>
                <a:highlight>
                  <a:srgbClr val="000000"/>
                </a:highlight>
              </a:rPr>
              <a:t>Research Questions</a:t>
            </a:r>
            <a:r>
              <a:rPr lang="en-US" b="0" i="0" dirty="0">
                <a:effectLst/>
                <a:highlight>
                  <a:srgbClr val="000000"/>
                </a:highlight>
              </a:rPr>
              <a:t>:</a:t>
            </a:r>
          </a:p>
          <a:p>
            <a:pPr>
              <a:buFont typeface="Arial" panose="020B0604020202020204" pitchFamily="34" charset="0"/>
              <a:buChar char="•"/>
            </a:pPr>
            <a:r>
              <a:rPr lang="en-US" b="0" i="0" dirty="0">
                <a:effectLst/>
              </a:rPr>
              <a:t>AI's role in enhancing guest experience?</a:t>
            </a:r>
          </a:p>
          <a:p>
            <a:pPr>
              <a:buFont typeface="Arial" panose="020B0604020202020204" pitchFamily="34" charset="0"/>
              <a:buChar char="•"/>
            </a:pPr>
            <a:r>
              <a:rPr lang="en-US" b="0" i="0" dirty="0">
                <a:effectLst/>
              </a:rPr>
              <a:t>AI's ability to predict/mitigate hotel issues?</a:t>
            </a:r>
          </a:p>
          <a:p>
            <a:pPr>
              <a:buFont typeface="Arial" panose="020B0604020202020204" pitchFamily="34" charset="0"/>
              <a:buChar char="•"/>
            </a:pPr>
            <a:r>
              <a:rPr lang="en-US" b="0" i="0" dirty="0">
                <a:effectLst/>
              </a:rPr>
              <a:t>Benefits of real-time guest profiling?</a:t>
            </a:r>
          </a:p>
          <a:p>
            <a:pPr>
              <a:buFont typeface="Arial" panose="020B0604020202020204" pitchFamily="34" charset="0"/>
              <a:buChar char="•"/>
            </a:pPr>
            <a:endParaRPr lang="en-US" b="0" i="0" dirty="0">
              <a:effectLst/>
              <a:highlight>
                <a:srgbClr val="000000"/>
              </a:highlight>
            </a:endParaRPr>
          </a:p>
          <a:p>
            <a:pPr marL="0" indent="0">
              <a:buNone/>
            </a:pPr>
            <a:r>
              <a:rPr lang="en-US" b="1" i="0" dirty="0">
                <a:effectLst/>
                <a:highlight>
                  <a:srgbClr val="000000"/>
                </a:highlight>
              </a:rPr>
              <a:t>Problem Statement</a:t>
            </a:r>
            <a:r>
              <a:rPr lang="en-US" b="0" i="0" dirty="0">
                <a:effectLst/>
                <a:highlight>
                  <a:srgbClr val="000000"/>
                </a:highlight>
              </a:rPr>
              <a:t>:</a:t>
            </a:r>
          </a:p>
          <a:p>
            <a:pPr>
              <a:buFont typeface="Arial" panose="020B0604020202020204" pitchFamily="34" charset="0"/>
              <a:buChar char="•"/>
            </a:pPr>
            <a:r>
              <a:rPr lang="en-US" b="0" i="0" dirty="0">
                <a:effectLst/>
              </a:rPr>
              <a:t>Gaps in understanding guest behaviors.</a:t>
            </a:r>
          </a:p>
          <a:p>
            <a:pPr>
              <a:buFont typeface="Arial" panose="020B0604020202020204" pitchFamily="34" charset="0"/>
              <a:buChar char="•"/>
            </a:pPr>
            <a:r>
              <a:rPr lang="en-US" b="0" i="0" dirty="0">
                <a:effectLst/>
              </a:rPr>
              <a:t>Operational inefficiencies.</a:t>
            </a:r>
          </a:p>
          <a:p>
            <a:pPr>
              <a:buFont typeface="Arial" panose="020B0604020202020204" pitchFamily="34" charset="0"/>
              <a:buChar char="•"/>
            </a:pPr>
            <a:r>
              <a:rPr lang="en-US" b="0" i="0" dirty="0">
                <a:effectLst/>
              </a:rPr>
              <a:t>Need for a dynamic predictive system.</a:t>
            </a:r>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5E3981-F0D7-482C-A8E0-6A57700BECA7}"/>
              </a:ext>
            </a:extLst>
          </p:cNvPr>
          <p:cNvSpPr>
            <a:spLocks noGrp="1"/>
          </p:cNvSpPr>
          <p:nvPr>
            <p:ph type="title"/>
          </p:nvPr>
        </p:nvSpPr>
        <p:spPr/>
        <p:txBody>
          <a:bodyPr/>
          <a:lstStyle/>
          <a:p>
            <a:r>
              <a:rPr lang="en-US" dirty="0"/>
              <a:t>Literature Review </a:t>
            </a:r>
          </a:p>
        </p:txBody>
      </p:sp>
      <p:sp>
        <p:nvSpPr>
          <p:cNvPr id="2" name="Slide Number Placeholder 1">
            <a:extLst>
              <a:ext uri="{FF2B5EF4-FFF2-40B4-BE49-F238E27FC236}">
                <a16:creationId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14</a:t>
            </a:fld>
            <a:endParaRPr lang="en-US" dirty="0"/>
          </a:p>
        </p:txBody>
      </p:sp>
      <p:sp>
        <p:nvSpPr>
          <p:cNvPr id="7" name="Text Placeholder 6">
            <a:extLst>
              <a:ext uri="{FF2B5EF4-FFF2-40B4-BE49-F238E27FC236}">
                <a16:creationId xmlns:a16="http://schemas.microsoft.com/office/drawing/2014/main" id="{B74126B4-1E6C-4FFF-9282-40E18A85A07F}"/>
              </a:ext>
            </a:extLst>
          </p:cNvPr>
          <p:cNvSpPr>
            <a:spLocks noGrp="1"/>
          </p:cNvSpPr>
          <p:nvPr>
            <p:ph type="body" sz="quarter" idx="1"/>
          </p:nvPr>
        </p:nvSpPr>
        <p:spPr>
          <a:xfrm>
            <a:off x="444500" y="1362801"/>
            <a:ext cx="5157787" cy="643281"/>
          </a:xfrm>
        </p:spPr>
        <p:txBody>
          <a:bodyPr>
            <a:normAutofit/>
          </a:bodyPr>
          <a:lstStyle/>
          <a:p>
            <a:r>
              <a:rPr lang="en-US" sz="2400" b="1" i="0" dirty="0">
                <a:effectLst/>
                <a:highlight>
                  <a:srgbClr val="63B7C6"/>
                </a:highlight>
                <a:latin typeface="Söhne"/>
              </a:rPr>
              <a:t>Key Insights</a:t>
            </a:r>
            <a:endParaRPr lang="en-US" sz="2400" dirty="0">
              <a:highlight>
                <a:srgbClr val="63B7C6"/>
              </a:highlight>
            </a:endParaRPr>
          </a:p>
        </p:txBody>
      </p:sp>
      <p:sp>
        <p:nvSpPr>
          <p:cNvPr id="5" name="Text Placeholder 4">
            <a:extLst>
              <a:ext uri="{FF2B5EF4-FFF2-40B4-BE49-F238E27FC236}">
                <a16:creationId xmlns:a16="http://schemas.microsoft.com/office/drawing/2014/main" id="{E0C87788-476B-4620-8002-A5C1177AD6C1}"/>
              </a:ext>
            </a:extLst>
          </p:cNvPr>
          <p:cNvSpPr>
            <a:spLocks noGrp="1"/>
          </p:cNvSpPr>
          <p:nvPr>
            <p:ph type="body" sz="quarter" idx="3"/>
          </p:nvPr>
        </p:nvSpPr>
        <p:spPr>
          <a:xfrm>
            <a:off x="6500812" y="1362801"/>
            <a:ext cx="5157788" cy="643281"/>
          </a:xfrm>
        </p:spPr>
        <p:txBody>
          <a:bodyPr>
            <a:normAutofit/>
          </a:bodyPr>
          <a:lstStyle/>
          <a:p>
            <a:r>
              <a:rPr lang="en-US" sz="2400" b="1" i="0" dirty="0">
                <a:effectLst/>
                <a:highlight>
                  <a:srgbClr val="63B7C6"/>
                </a:highlight>
                <a:latin typeface="Söhne"/>
              </a:rPr>
              <a:t>Positioning &amp; Needs for Our Work</a:t>
            </a:r>
            <a:endParaRPr lang="en-US" sz="2400" dirty="0">
              <a:highlight>
                <a:srgbClr val="63B7C6"/>
              </a:highlight>
            </a:endParaRPr>
          </a:p>
        </p:txBody>
      </p:sp>
      <p:sp>
        <p:nvSpPr>
          <p:cNvPr id="8" name="Text Placeholder 7">
            <a:extLst>
              <a:ext uri="{FF2B5EF4-FFF2-40B4-BE49-F238E27FC236}">
                <a16:creationId xmlns:a16="http://schemas.microsoft.com/office/drawing/2014/main" id="{47DC4E62-1A34-4F98-A451-214F1808519C}"/>
              </a:ext>
            </a:extLst>
          </p:cNvPr>
          <p:cNvSpPr>
            <a:spLocks noGrp="1"/>
          </p:cNvSpPr>
          <p:nvPr>
            <p:ph type="body" sz="quarter" idx="2"/>
          </p:nvPr>
        </p:nvSpPr>
        <p:spPr>
          <a:xfrm>
            <a:off x="233265" y="2006082"/>
            <a:ext cx="6578079" cy="4534677"/>
          </a:xfrm>
        </p:spPr>
        <p:txBody>
          <a:bodyPr>
            <a:normAutofit fontScale="92500" lnSpcReduction="20000"/>
          </a:bodyPr>
          <a:lstStyle/>
          <a:p>
            <a:pPr marL="0" indent="0" algn="l">
              <a:buNone/>
            </a:pPr>
            <a:r>
              <a:rPr lang="en-US" sz="1900" b="1" i="0" dirty="0">
                <a:effectLst/>
                <a:highlight>
                  <a:srgbClr val="000000"/>
                </a:highlight>
                <a:latin typeface="Söhne"/>
              </a:rPr>
              <a:t>1. AI Integration in Hotel Management</a:t>
            </a:r>
          </a:p>
          <a:p>
            <a:pPr algn="l">
              <a:buFont typeface="Arial" panose="020B0604020202020204" pitchFamily="34" charset="0"/>
              <a:buChar char="•"/>
            </a:pPr>
            <a:r>
              <a:rPr lang="en-US" b="0" i="0" dirty="0">
                <a:effectLst/>
                <a:latin typeface="Söhne"/>
              </a:rPr>
              <a:t>Simplifies operations &amp; bridges communication (Deshpande)</a:t>
            </a:r>
          </a:p>
          <a:p>
            <a:pPr algn="l">
              <a:buFont typeface="Arial" panose="020B0604020202020204" pitchFamily="34" charset="0"/>
              <a:buChar char="•"/>
            </a:pPr>
            <a:r>
              <a:rPr lang="en-US" b="0" i="0" dirty="0">
                <a:effectLst/>
                <a:latin typeface="Söhne"/>
              </a:rPr>
              <a:t>Enhances user experience</a:t>
            </a:r>
          </a:p>
          <a:p>
            <a:pPr marL="0" indent="0" algn="l">
              <a:buNone/>
            </a:pPr>
            <a:r>
              <a:rPr lang="en-US" sz="1900" b="1" i="0" dirty="0">
                <a:effectLst/>
                <a:highlight>
                  <a:srgbClr val="000000"/>
                </a:highlight>
                <a:latin typeface="Söhne"/>
              </a:rPr>
              <a:t>2. Machine Learning in the Hotel Sector</a:t>
            </a:r>
            <a:endParaRPr lang="en-US" sz="1900" b="0" i="0" dirty="0">
              <a:effectLst/>
              <a:highlight>
                <a:srgbClr val="000000"/>
              </a:highlight>
              <a:latin typeface="Söhne"/>
            </a:endParaRPr>
          </a:p>
          <a:p>
            <a:pPr algn="l">
              <a:buFont typeface="Arial" panose="020B0604020202020204" pitchFamily="34" charset="0"/>
              <a:buChar char="•"/>
            </a:pPr>
            <a:r>
              <a:rPr lang="en-US" b="0" i="0" dirty="0">
                <a:effectLst/>
                <a:latin typeface="Söhne"/>
              </a:rPr>
              <a:t>Used for demand forecasting &amp; online reviews analysis (Eid Alotaibi)</a:t>
            </a:r>
          </a:p>
          <a:p>
            <a:pPr algn="l">
              <a:buFont typeface="Arial" panose="020B0604020202020204" pitchFamily="34" charset="0"/>
              <a:buChar char="•"/>
            </a:pPr>
            <a:r>
              <a:rPr lang="en-US" b="0" i="0" dirty="0">
                <a:effectLst/>
                <a:latin typeface="Söhne"/>
              </a:rPr>
              <a:t>China leading in AI adoption</a:t>
            </a:r>
          </a:p>
          <a:p>
            <a:pPr marL="0" indent="0" algn="l">
              <a:buNone/>
            </a:pPr>
            <a:r>
              <a:rPr lang="en-US" sz="1900" b="1" i="0" dirty="0">
                <a:effectLst/>
                <a:highlight>
                  <a:srgbClr val="000000"/>
                </a:highlight>
                <a:latin typeface="Söhne"/>
              </a:rPr>
              <a:t>3. Natural Language Processing (NLP)</a:t>
            </a:r>
            <a:endParaRPr lang="en-US" sz="1900" b="0" i="0" dirty="0">
              <a:effectLst/>
              <a:highlight>
                <a:srgbClr val="000000"/>
              </a:highlight>
              <a:latin typeface="Söhne"/>
            </a:endParaRPr>
          </a:p>
          <a:p>
            <a:pPr algn="l">
              <a:buFont typeface="Arial" panose="020B0604020202020204" pitchFamily="34" charset="0"/>
              <a:buChar char="•"/>
            </a:pPr>
            <a:r>
              <a:rPr lang="en-US" b="0" i="0" dirty="0">
                <a:effectLst/>
                <a:latin typeface="Söhne"/>
              </a:rPr>
              <a:t>Analyzes online reviews for customer insights (Takayuki Suzuki)</a:t>
            </a:r>
          </a:p>
          <a:p>
            <a:pPr algn="l">
              <a:buFont typeface="Arial" panose="020B0604020202020204" pitchFamily="34" charset="0"/>
              <a:buChar char="•"/>
            </a:pPr>
            <a:r>
              <a:rPr lang="en-US" b="0" i="0" dirty="0">
                <a:effectLst/>
                <a:latin typeface="Söhne"/>
              </a:rPr>
              <a:t>NLP categorizes language patterns based on hotel values</a:t>
            </a:r>
          </a:p>
          <a:p>
            <a:pPr marL="0" indent="0" algn="l">
              <a:buNone/>
            </a:pPr>
            <a:r>
              <a:rPr lang="en-US" sz="1900" b="1" i="0" dirty="0">
                <a:effectLst/>
                <a:highlight>
                  <a:srgbClr val="000000"/>
                </a:highlight>
                <a:latin typeface="Söhne"/>
              </a:rPr>
              <a:t>4. Facial Recognition in Hotels</a:t>
            </a:r>
            <a:endParaRPr lang="en-US" sz="1900" b="0" i="0" dirty="0">
              <a:effectLst/>
              <a:highlight>
                <a:srgbClr val="000000"/>
              </a:highlight>
              <a:latin typeface="Söhne"/>
            </a:endParaRPr>
          </a:p>
          <a:p>
            <a:pPr algn="l">
              <a:buFont typeface="Arial" panose="020B0604020202020204" pitchFamily="34" charset="0"/>
              <a:buChar char="•"/>
            </a:pPr>
            <a:r>
              <a:rPr lang="en-US" b="0" i="0" dirty="0">
                <a:effectLst/>
                <a:latin typeface="Söhne"/>
              </a:rPr>
              <a:t>Streamlines check-ins &amp; boosts security (Zhang-Bin Chen and Yang Liu)</a:t>
            </a:r>
          </a:p>
          <a:p>
            <a:pPr marL="0" indent="0" algn="l">
              <a:buNone/>
            </a:pPr>
            <a:r>
              <a:rPr lang="en-US" sz="1900" b="1" i="0" dirty="0">
                <a:effectLst/>
                <a:highlight>
                  <a:srgbClr val="000000"/>
                </a:highlight>
                <a:latin typeface="Söhne"/>
              </a:rPr>
              <a:t>5. Predicting Booking Cancellations</a:t>
            </a:r>
            <a:endParaRPr lang="en-US" sz="1900" b="0" i="0" dirty="0">
              <a:effectLst/>
              <a:highlight>
                <a:srgbClr val="000000"/>
              </a:highlight>
              <a:latin typeface="Söhne"/>
            </a:endParaRPr>
          </a:p>
          <a:p>
            <a:pPr algn="l">
              <a:buFont typeface="Arial" panose="020B0604020202020204" pitchFamily="34" charset="0"/>
              <a:buChar char="•"/>
            </a:pPr>
            <a:r>
              <a:rPr lang="en-US" b="0" i="0" dirty="0">
                <a:effectLst/>
                <a:latin typeface="Söhne"/>
              </a:rPr>
              <a:t>ML models trained on past data to forecast cancellations (M. Venkata Rakesh)</a:t>
            </a:r>
          </a:p>
          <a:p>
            <a:pPr marL="0" indent="0">
              <a:buNone/>
            </a:pPr>
            <a:endParaRPr lang="en-US" dirty="0"/>
          </a:p>
        </p:txBody>
      </p:sp>
      <p:sp>
        <p:nvSpPr>
          <p:cNvPr id="6" name="Text Placeholder 5">
            <a:extLst>
              <a:ext uri="{FF2B5EF4-FFF2-40B4-BE49-F238E27FC236}">
                <a16:creationId xmlns:a16="http://schemas.microsoft.com/office/drawing/2014/main" id="{000A9570-5EF6-4AFB-9FCA-7C8998E3FEB1}"/>
              </a:ext>
            </a:extLst>
          </p:cNvPr>
          <p:cNvSpPr>
            <a:spLocks noGrp="1"/>
          </p:cNvSpPr>
          <p:nvPr>
            <p:ph type="body" sz="quarter" idx="4"/>
          </p:nvPr>
        </p:nvSpPr>
        <p:spPr>
          <a:xfrm>
            <a:off x="6811346" y="2006082"/>
            <a:ext cx="4847253" cy="4183581"/>
          </a:xfrm>
        </p:spPr>
        <p:txBody>
          <a:bodyPr/>
          <a:lstStyle/>
          <a:p>
            <a:pPr algn="l">
              <a:buFont typeface="Arial" panose="020B0604020202020204" pitchFamily="34" charset="0"/>
              <a:buChar char="•"/>
            </a:pPr>
            <a:r>
              <a:rPr lang="en-US" b="0" i="0" dirty="0">
                <a:effectLst/>
                <a:latin typeface="Söhne"/>
              </a:rPr>
              <a:t>Emphasizing guest profiling using AI</a:t>
            </a:r>
          </a:p>
          <a:p>
            <a:pPr algn="l">
              <a:buFont typeface="Arial" panose="020B0604020202020204" pitchFamily="34" charset="0"/>
              <a:buChar char="•"/>
            </a:pPr>
            <a:r>
              <a:rPr lang="en-US" b="0" i="0" dirty="0">
                <a:effectLst/>
                <a:latin typeface="Söhne"/>
              </a:rPr>
              <a:t>Integrating NLP, ML, and facial recognition for a holistic solution</a:t>
            </a:r>
          </a:p>
          <a:p>
            <a:pPr algn="l">
              <a:buFont typeface="Arial" panose="020B0604020202020204" pitchFamily="34" charset="0"/>
              <a:buChar char="•"/>
            </a:pPr>
            <a:r>
              <a:rPr lang="en-US" b="0" i="0" dirty="0">
                <a:effectLst/>
                <a:latin typeface="Söhne"/>
              </a:rPr>
              <a:t>Implementing a guest behavior scoring system</a:t>
            </a:r>
          </a:p>
          <a:p>
            <a:pPr marL="0" indent="0">
              <a:buNone/>
            </a:pPr>
            <a:endParaRPr lang="en-US" dirty="0"/>
          </a:p>
        </p:txBody>
      </p:sp>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28181-EB97-1711-B642-345DF320C1E3}"/>
              </a:ext>
            </a:extLst>
          </p:cNvPr>
          <p:cNvSpPr>
            <a:spLocks noGrp="1"/>
          </p:cNvSpPr>
          <p:nvPr>
            <p:ph type="title"/>
          </p:nvPr>
        </p:nvSpPr>
        <p:spPr>
          <a:xfrm>
            <a:off x="444500" y="542925"/>
            <a:ext cx="11214100" cy="535531"/>
          </a:xfrm>
        </p:spPr>
        <p:txBody>
          <a:bodyPr wrap="square" anchor="t">
            <a:normAutofit/>
          </a:bodyPr>
          <a:lstStyle/>
          <a:p>
            <a:r>
              <a:rPr lang="en-US" dirty="0"/>
              <a:t>Dataset</a:t>
            </a:r>
          </a:p>
        </p:txBody>
      </p:sp>
      <p:sp>
        <p:nvSpPr>
          <p:cNvPr id="3" name="Slide Number Placeholder 2">
            <a:extLst>
              <a:ext uri="{FF2B5EF4-FFF2-40B4-BE49-F238E27FC236}">
                <a16:creationId xmlns:a16="http://schemas.microsoft.com/office/drawing/2014/main" id="{A874E4C2-B348-912A-FF55-156FCE0F5B8D}"/>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15</a:t>
            </a:fld>
            <a:endParaRPr lang="en-US" noProof="0"/>
          </a:p>
        </p:txBody>
      </p:sp>
      <p:sp>
        <p:nvSpPr>
          <p:cNvPr id="11" name="Text Placeholder 4">
            <a:extLst>
              <a:ext uri="{FF2B5EF4-FFF2-40B4-BE49-F238E27FC236}">
                <a16:creationId xmlns:a16="http://schemas.microsoft.com/office/drawing/2014/main" id="{3347A202-1BDB-17C2-F0C4-359B2E2DD452}"/>
              </a:ext>
            </a:extLst>
          </p:cNvPr>
          <p:cNvSpPr>
            <a:spLocks noGrp="1"/>
          </p:cNvSpPr>
          <p:nvPr>
            <p:ph sz="half" idx="1"/>
          </p:nvPr>
        </p:nvSpPr>
        <p:spPr>
          <a:xfrm>
            <a:off x="443365" y="1517715"/>
            <a:ext cx="6209362" cy="4659248"/>
          </a:xfrm>
        </p:spPr>
        <p:txBody>
          <a:bodyPr>
            <a:normAutofit/>
          </a:bodyPr>
          <a:lstStyle/>
          <a:p>
            <a:pPr marL="0" indent="0">
              <a:buNone/>
            </a:pPr>
            <a:r>
              <a:rPr lang="en-US" sz="1600" b="1" i="0" dirty="0">
                <a:effectLst/>
                <a:highlight>
                  <a:srgbClr val="000000"/>
                </a:highlight>
              </a:rPr>
              <a:t>Link to the data:</a:t>
            </a:r>
            <a:r>
              <a:rPr lang="en-US" sz="1300" b="0" i="0" dirty="0">
                <a:effectLst/>
              </a:rPr>
              <a:t> </a:t>
            </a:r>
            <a:r>
              <a:rPr lang="en-US" sz="1200" dirty="0">
                <a:hlinkClick r:id="rId2"/>
              </a:rPr>
              <a:t>Final Dataset.xlsx</a:t>
            </a:r>
            <a:endParaRPr lang="en-US" sz="1300" dirty="0"/>
          </a:p>
          <a:p>
            <a:pPr marL="0" indent="0">
              <a:buNone/>
            </a:pPr>
            <a:r>
              <a:rPr lang="en-US" sz="1600" b="1" i="0" dirty="0">
                <a:effectLst/>
                <a:highlight>
                  <a:srgbClr val="000000"/>
                </a:highlight>
              </a:rPr>
              <a:t>Description:</a:t>
            </a:r>
            <a:endParaRPr lang="en-US" sz="1600" b="0" i="0" dirty="0">
              <a:effectLst/>
              <a:highlight>
                <a:srgbClr val="000000"/>
              </a:highlight>
            </a:endParaRPr>
          </a:p>
          <a:p>
            <a:pPr>
              <a:buFont typeface="Courier New" panose="02070309020205020404" pitchFamily="49" charset="0"/>
              <a:buChar char="o"/>
            </a:pPr>
            <a:r>
              <a:rPr lang="en-US" sz="1300" b="1" i="0" dirty="0">
                <a:effectLst/>
              </a:rPr>
              <a:t>Date:</a:t>
            </a:r>
            <a:r>
              <a:rPr lang="en-US" sz="1300" b="0" i="0" dirty="0">
                <a:effectLst/>
              </a:rPr>
              <a:t> Data generated in September 2023</a:t>
            </a:r>
          </a:p>
          <a:p>
            <a:pPr>
              <a:buFont typeface="Courier New" panose="02070309020205020404" pitchFamily="49" charset="0"/>
              <a:buChar char="o"/>
            </a:pPr>
            <a:r>
              <a:rPr lang="en-US" sz="1300" b="1" i="0" dirty="0">
                <a:effectLst/>
              </a:rPr>
              <a:t>Country:</a:t>
            </a:r>
            <a:r>
              <a:rPr lang="en-US" sz="1300" b="0" i="0" dirty="0">
                <a:effectLst/>
              </a:rPr>
              <a:t> United States (New Jersey)</a:t>
            </a:r>
          </a:p>
          <a:p>
            <a:pPr>
              <a:buFont typeface="Courier New" panose="02070309020205020404" pitchFamily="49" charset="0"/>
              <a:buChar char="o"/>
            </a:pPr>
            <a:r>
              <a:rPr lang="en-US" sz="1300" b="1" i="0" dirty="0">
                <a:effectLst/>
              </a:rPr>
              <a:t>Details:</a:t>
            </a:r>
            <a:r>
              <a:rPr lang="en-US" sz="1300" b="0" i="0" dirty="0">
                <a:effectLst/>
              </a:rPr>
              <a:t> This dataset provides a comprehensive view of guests' behaviors, preferences, and interactions with the hotel. It encompasses key metrics and events spanning over a typical stay in a hotel.</a:t>
            </a:r>
          </a:p>
          <a:p>
            <a:pPr marL="0" indent="0">
              <a:buNone/>
            </a:pPr>
            <a:r>
              <a:rPr lang="en-US" sz="1600" b="1" i="0" dirty="0">
                <a:effectLst/>
                <a:highlight>
                  <a:srgbClr val="000000"/>
                </a:highlight>
              </a:rPr>
              <a:t>Size:</a:t>
            </a:r>
            <a:r>
              <a:rPr lang="en-US" sz="1600" b="0" i="0" dirty="0">
                <a:effectLst/>
                <a:highlight>
                  <a:srgbClr val="000000"/>
                </a:highlight>
              </a:rPr>
              <a:t> </a:t>
            </a:r>
            <a:r>
              <a:rPr lang="en-US" sz="1300" b="0" i="0" dirty="0">
                <a:effectLst/>
              </a:rPr>
              <a:t>10,000 entries</a:t>
            </a:r>
            <a:endParaRPr lang="en-US" sz="1300" dirty="0"/>
          </a:p>
          <a:p>
            <a:pPr marL="0" indent="0">
              <a:buNone/>
            </a:pPr>
            <a:r>
              <a:rPr lang="en-US" sz="1300" b="1" i="0" dirty="0">
                <a:effectLst/>
                <a:highlight>
                  <a:srgbClr val="000000"/>
                </a:highlight>
                <a:latin typeface="Arial" panose="020B0604020202020204" pitchFamily="34" charset="0"/>
                <a:cs typeface="Arial" panose="020B0604020202020204" pitchFamily="34" charset="0"/>
              </a:rPr>
              <a:t>Parameters:</a:t>
            </a:r>
            <a:endParaRPr lang="en-US" sz="1300" b="0" i="0" dirty="0">
              <a:effectLst/>
              <a:highlight>
                <a:srgbClr val="000000"/>
              </a:highlight>
              <a:latin typeface="Arial" panose="020B0604020202020204" pitchFamily="34" charset="0"/>
              <a:cs typeface="Arial" panose="020B0604020202020204" pitchFamily="34" charset="0"/>
            </a:endParaRPr>
          </a:p>
          <a:p>
            <a:r>
              <a:rPr lang="en-US" sz="1300" b="1" i="0" u="none" strike="noStrike" dirty="0">
                <a:effectLst/>
                <a:latin typeface="Arial" panose="020B0604020202020204" pitchFamily="34" charset="0"/>
                <a:cs typeface="Arial" panose="020B0604020202020204" pitchFamily="34" charset="0"/>
              </a:rPr>
              <a:t>Guest ID, Guest Name, Days Stayed</a:t>
            </a:r>
            <a:r>
              <a:rPr lang="en-US" sz="1300" dirty="0">
                <a:latin typeface="Arial" panose="020B0604020202020204" pitchFamily="34" charset="0"/>
                <a:cs typeface="Arial" panose="020B0604020202020204" pitchFamily="34" charset="0"/>
              </a:rPr>
              <a:t> </a:t>
            </a:r>
            <a:r>
              <a:rPr lang="en-US" sz="1300" b="1" i="0" u="none" strike="noStrike" dirty="0">
                <a:effectLst/>
                <a:latin typeface="Arial" panose="020B0604020202020204" pitchFamily="34" charset="0"/>
                <a:cs typeface="Arial" panose="020B0604020202020204" pitchFamily="34" charset="0"/>
              </a:rPr>
              <a:t>Hotel Name</a:t>
            </a:r>
            <a:r>
              <a:rPr lang="en-US" sz="1300" dirty="0">
                <a:latin typeface="Arial" panose="020B0604020202020204" pitchFamily="34" charset="0"/>
                <a:cs typeface="Arial" panose="020B0604020202020204" pitchFamily="34" charset="0"/>
              </a:rPr>
              <a:t> </a:t>
            </a:r>
            <a:r>
              <a:rPr lang="en-US" sz="1300" b="1" i="0" u="none" strike="noStrike" dirty="0">
                <a:effectLst/>
                <a:latin typeface="Arial" panose="020B0604020202020204" pitchFamily="34" charset="0"/>
                <a:cs typeface="Arial" panose="020B0604020202020204" pitchFamily="34" charset="0"/>
              </a:rPr>
              <a:t>Smoking Habit</a:t>
            </a:r>
            <a:r>
              <a:rPr lang="en-US" sz="1300" dirty="0">
                <a:latin typeface="Arial" panose="020B0604020202020204" pitchFamily="34" charset="0"/>
                <a:cs typeface="Arial" panose="020B0604020202020204" pitchFamily="34" charset="0"/>
              </a:rPr>
              <a:t> </a:t>
            </a:r>
            <a:r>
              <a:rPr lang="en-US" sz="1300" b="1" i="0" u="none" strike="noStrike" dirty="0">
                <a:effectLst/>
                <a:latin typeface="Arial" panose="020B0604020202020204" pitchFamily="34" charset="0"/>
                <a:cs typeface="Arial" panose="020B0604020202020204" pitchFamily="34" charset="0"/>
              </a:rPr>
              <a:t>Smoking Complaint</a:t>
            </a:r>
            <a:r>
              <a:rPr lang="en-US" sz="1300" dirty="0">
                <a:latin typeface="Arial" panose="020B0604020202020204" pitchFamily="34" charset="0"/>
                <a:cs typeface="Arial" panose="020B0604020202020204" pitchFamily="34" charset="0"/>
              </a:rPr>
              <a:t> </a:t>
            </a:r>
            <a:r>
              <a:rPr lang="en-US" sz="1300" b="1" i="0" u="none" strike="noStrike" dirty="0">
                <a:effectLst/>
                <a:latin typeface="Arial" panose="020B0604020202020204" pitchFamily="34" charset="0"/>
                <a:cs typeface="Arial" panose="020B0604020202020204" pitchFamily="34" charset="0"/>
              </a:rPr>
              <a:t>Pet Type</a:t>
            </a:r>
            <a:r>
              <a:rPr lang="en-US" sz="1300" dirty="0">
                <a:latin typeface="Arial" panose="020B0604020202020204" pitchFamily="34" charset="0"/>
                <a:cs typeface="Arial" panose="020B0604020202020204" pitchFamily="34" charset="0"/>
              </a:rPr>
              <a:t> </a:t>
            </a:r>
            <a:r>
              <a:rPr lang="en-US" sz="1300" b="1" i="0" u="none" strike="noStrike" dirty="0">
                <a:effectLst/>
                <a:latin typeface="Arial" panose="020B0604020202020204" pitchFamily="34" charset="0"/>
                <a:cs typeface="Arial" panose="020B0604020202020204" pitchFamily="34" charset="0"/>
              </a:rPr>
              <a:t>Pet Room Damage</a:t>
            </a:r>
            <a:r>
              <a:rPr lang="en-US" sz="1300" dirty="0">
                <a:latin typeface="Arial" panose="020B0604020202020204" pitchFamily="34" charset="0"/>
                <a:cs typeface="Arial" panose="020B0604020202020204" pitchFamily="34" charset="0"/>
              </a:rPr>
              <a:t> </a:t>
            </a:r>
            <a:r>
              <a:rPr lang="en-US" sz="1300" b="1" i="0" u="none" strike="noStrike" dirty="0">
                <a:effectLst/>
                <a:latin typeface="Arial" panose="020B0604020202020204" pitchFamily="34" charset="0"/>
                <a:cs typeface="Arial" panose="020B0604020202020204" pitchFamily="34" charset="0"/>
              </a:rPr>
              <a:t>Room Damage</a:t>
            </a:r>
            <a:r>
              <a:rPr lang="en-US" sz="1300" dirty="0">
                <a:latin typeface="Arial" panose="020B0604020202020204" pitchFamily="34" charset="0"/>
                <a:cs typeface="Arial" panose="020B0604020202020204" pitchFamily="34" charset="0"/>
              </a:rPr>
              <a:t> </a:t>
            </a:r>
            <a:r>
              <a:rPr lang="en-US" sz="1300" b="1" i="0" u="none" strike="noStrike" dirty="0">
                <a:effectLst/>
                <a:latin typeface="Arial" panose="020B0604020202020204" pitchFamily="34" charset="0"/>
                <a:cs typeface="Arial" panose="020B0604020202020204" pitchFamily="34" charset="0"/>
              </a:rPr>
              <a:t>Payment Timeliness</a:t>
            </a:r>
            <a:r>
              <a:rPr lang="en-US" sz="1300" dirty="0">
                <a:latin typeface="Arial" panose="020B0604020202020204" pitchFamily="34" charset="0"/>
                <a:cs typeface="Arial" panose="020B0604020202020204" pitchFamily="34" charset="0"/>
              </a:rPr>
              <a:t> </a:t>
            </a:r>
            <a:r>
              <a:rPr lang="en-US" sz="1300" b="1" i="0" u="none" strike="noStrike" dirty="0">
                <a:effectLst/>
                <a:latin typeface="Arial" panose="020B0604020202020204" pitchFamily="34" charset="0"/>
                <a:cs typeface="Arial" panose="020B0604020202020204" pitchFamily="34" charset="0"/>
              </a:rPr>
              <a:t>Guest Behavior Score</a:t>
            </a:r>
            <a:r>
              <a:rPr lang="en-US" sz="1300" dirty="0">
                <a:latin typeface="Arial" panose="020B0604020202020204" pitchFamily="34" charset="0"/>
                <a:cs typeface="Arial" panose="020B0604020202020204" pitchFamily="34" charset="0"/>
              </a:rPr>
              <a:t> </a:t>
            </a:r>
            <a:endParaRPr lang="en-US" sz="1300" b="0" i="0" dirty="0">
              <a:effectLst/>
              <a:latin typeface="Arial" panose="020B0604020202020204" pitchFamily="34" charset="0"/>
              <a:cs typeface="Arial" panose="020B0604020202020204" pitchFamily="34" charset="0"/>
            </a:endParaRPr>
          </a:p>
          <a:p>
            <a:endParaRPr lang="en-US" sz="1300" dirty="0"/>
          </a:p>
        </p:txBody>
      </p:sp>
      <p:sp>
        <p:nvSpPr>
          <p:cNvPr id="7" name="Rectangle 6">
            <a:extLst>
              <a:ext uri="{FF2B5EF4-FFF2-40B4-BE49-F238E27FC236}">
                <a16:creationId xmlns:a16="http://schemas.microsoft.com/office/drawing/2014/main" id="{DB9188BA-570C-5E63-45A4-98DDEA8F1BD2}"/>
              </a:ext>
            </a:extLst>
          </p:cNvPr>
          <p:cNvSpPr/>
          <p:nvPr/>
        </p:nvSpPr>
        <p:spPr>
          <a:xfrm>
            <a:off x="6652727" y="5095399"/>
            <a:ext cx="5184436" cy="4619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Note: </a:t>
            </a:r>
            <a:r>
              <a:rPr lang="en-US" sz="1600" b="0" i="0" dirty="0">
                <a:solidFill>
                  <a:schemeClr val="bg1"/>
                </a:solidFill>
                <a:effectLst/>
                <a:latin typeface="Söhne"/>
              </a:rPr>
              <a:t>This dataset is a dummy dataset generated for project purposes.</a:t>
            </a:r>
            <a:endParaRPr lang="en-US" sz="1600" dirty="0">
              <a:solidFill>
                <a:schemeClr val="bg1"/>
              </a:solidFill>
            </a:endParaRPr>
          </a:p>
        </p:txBody>
      </p:sp>
      <p:pic>
        <p:nvPicPr>
          <p:cNvPr id="5" name="Picture 4">
            <a:extLst>
              <a:ext uri="{FF2B5EF4-FFF2-40B4-BE49-F238E27FC236}">
                <a16:creationId xmlns:a16="http://schemas.microsoft.com/office/drawing/2014/main" id="{F39C11C6-C4A3-C546-C16E-021841E5003D}"/>
              </a:ext>
            </a:extLst>
          </p:cNvPr>
          <p:cNvPicPr>
            <a:picLocks noChangeAspect="1"/>
          </p:cNvPicPr>
          <p:nvPr/>
        </p:nvPicPr>
        <p:blipFill>
          <a:blip r:embed="rId3"/>
          <a:stretch>
            <a:fillRect/>
          </a:stretch>
        </p:blipFill>
        <p:spPr>
          <a:xfrm>
            <a:off x="7143749" y="1702199"/>
            <a:ext cx="4933677" cy="2953941"/>
          </a:xfrm>
          <a:prstGeom prst="rect">
            <a:avLst/>
          </a:prstGeom>
        </p:spPr>
      </p:pic>
    </p:spTree>
    <p:extLst>
      <p:ext uri="{BB962C8B-B14F-4D97-AF65-F5344CB8AC3E}">
        <p14:creationId xmlns:p14="http://schemas.microsoft.com/office/powerpoint/2010/main" val="3337439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23CF81-7CF9-6579-A7D8-C14EFB08462E}"/>
              </a:ext>
            </a:extLst>
          </p:cNvPr>
          <p:cNvSpPr>
            <a:spLocks noGrp="1"/>
          </p:cNvSpPr>
          <p:nvPr>
            <p:ph type="sldNum" sz="quarter" idx="12"/>
          </p:nvPr>
        </p:nvSpPr>
        <p:spPr/>
        <p:txBody>
          <a:bodyPr/>
          <a:lstStyle/>
          <a:p>
            <a:fld id="{C263D6C4-4840-40CC-AC84-17E24B3B7BDE}" type="slidenum">
              <a:rPr lang="en-US" noProof="0" smtClean="0"/>
              <a:pPr/>
              <a:t>16</a:t>
            </a:fld>
            <a:endParaRPr lang="en-US" noProof="0" dirty="0"/>
          </a:p>
        </p:txBody>
      </p:sp>
      <p:sp>
        <p:nvSpPr>
          <p:cNvPr id="6" name="Content Placeholder 5">
            <a:extLst>
              <a:ext uri="{FF2B5EF4-FFF2-40B4-BE49-F238E27FC236}">
                <a16:creationId xmlns:a16="http://schemas.microsoft.com/office/drawing/2014/main" id="{A81C6389-413B-D05B-B38F-64E03BFC9E83}"/>
              </a:ext>
            </a:extLst>
          </p:cNvPr>
          <p:cNvSpPr>
            <a:spLocks noGrp="1"/>
          </p:cNvSpPr>
          <p:nvPr>
            <p:ph sz="half" idx="1"/>
          </p:nvPr>
        </p:nvSpPr>
        <p:spPr>
          <a:xfrm>
            <a:off x="0" y="0"/>
            <a:ext cx="12192000" cy="6858000"/>
          </a:xfrm>
        </p:spPr>
        <p:txBody>
          <a:bodyPr>
            <a:normAutofit fontScale="92500" lnSpcReduction="10000"/>
          </a:bodyPr>
          <a:lstStyle/>
          <a:p>
            <a:pPr marL="0" indent="0">
              <a:buNone/>
            </a:pPr>
            <a:endParaRPr lang="en-US" sz="1800" b="1" i="0" dirty="0">
              <a:effectLst/>
              <a:latin typeface="Söhne"/>
            </a:endParaRPr>
          </a:p>
          <a:p>
            <a:pPr marL="0" indent="0">
              <a:buNone/>
            </a:pPr>
            <a:r>
              <a:rPr lang="en-US" sz="3900" b="1" i="0" u="sng" dirty="0">
                <a:effectLst/>
                <a:highlight>
                  <a:srgbClr val="00243A"/>
                </a:highlight>
                <a:latin typeface="Söhne"/>
              </a:rPr>
              <a:t>EDA &amp; Methodology</a:t>
            </a:r>
            <a:endParaRPr lang="en-US" sz="4300" b="1" i="0" u="sng" dirty="0">
              <a:effectLst/>
              <a:highlight>
                <a:srgbClr val="00243A"/>
              </a:highlight>
              <a:latin typeface="Söhne"/>
            </a:endParaRPr>
          </a:p>
          <a:p>
            <a:pPr marL="0" indent="0">
              <a:buNone/>
            </a:pPr>
            <a:endParaRPr lang="en-US" sz="1800" b="1" i="0" dirty="0">
              <a:effectLst/>
              <a:latin typeface="Söhne"/>
            </a:endParaRPr>
          </a:p>
          <a:p>
            <a:pPr marL="0" indent="0">
              <a:buNone/>
            </a:pPr>
            <a:r>
              <a:rPr lang="en-US" b="1" i="0" dirty="0">
                <a:effectLst/>
                <a:highlight>
                  <a:srgbClr val="63B7C6"/>
                </a:highlight>
                <a:latin typeface="Söhne"/>
              </a:rPr>
              <a:t>P</a:t>
            </a:r>
            <a:r>
              <a:rPr lang="en-US" sz="1800" b="1" i="0" dirty="0">
                <a:effectLst/>
                <a:highlight>
                  <a:srgbClr val="63B7C6"/>
                </a:highlight>
                <a:latin typeface="Söhne"/>
              </a:rPr>
              <a:t>reliminary EDA Results:</a:t>
            </a:r>
          </a:p>
          <a:p>
            <a:pPr marL="0" marR="0">
              <a:lnSpc>
                <a:spcPct val="107000"/>
              </a:lnSpc>
              <a:spcBef>
                <a:spcPts val="0"/>
              </a:spcBef>
              <a:spcAft>
                <a:spcPts val="800"/>
              </a:spcAft>
              <a:buFont typeface="Wingdings" panose="05000000000000000000" pitchFamily="2" charset="2"/>
              <a:buChar char="q"/>
            </a:pPr>
            <a:endParaRPr lang="en-US" sz="1700" kern="1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buFont typeface="Wingdings" panose="05000000000000000000" pitchFamily="2" charset="2"/>
              <a:buChar char="q"/>
            </a:pPr>
            <a:r>
              <a:rPr lang="en-US" sz="1700" b="0" i="0" dirty="0">
                <a:effectLst/>
                <a:latin typeface="Calibri" panose="020F0502020204030204" pitchFamily="34" charset="0"/>
                <a:ea typeface="Calibri" panose="020F0502020204030204" pitchFamily="34" charset="0"/>
                <a:cs typeface="Calibri" panose="020F0502020204030204" pitchFamily="34" charset="0"/>
              </a:rPr>
              <a:t>Correlation Matrix for Numerical Features</a:t>
            </a:r>
            <a:endParaRPr lang="en-US" sz="1700" b="1" kern="1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buFont typeface="Wingdings" panose="05000000000000000000" pitchFamily="2" charset="2"/>
              <a:buChar char="q"/>
            </a:pPr>
            <a:r>
              <a:rPr lang="en-US" sz="1800" dirty="0">
                <a:latin typeface="Calibri" panose="020F0502020204030204" pitchFamily="34" charset="0"/>
                <a:ea typeface="Calibri" panose="020F0502020204030204" pitchFamily="34" charset="0"/>
                <a:cs typeface="Calibri" panose="020F0502020204030204" pitchFamily="34" charset="0"/>
              </a:rPr>
              <a:t>Histograms for numerical variables</a:t>
            </a:r>
          </a:p>
          <a:p>
            <a:pPr marL="0" marR="0">
              <a:lnSpc>
                <a:spcPct val="107000"/>
              </a:lnSpc>
              <a:spcBef>
                <a:spcPts val="0"/>
              </a:spcBef>
              <a:spcAft>
                <a:spcPts val="800"/>
              </a:spcAft>
              <a:buFont typeface="Wingdings" panose="05000000000000000000" pitchFamily="2" charset="2"/>
              <a:buChar char="q"/>
            </a:pPr>
            <a:r>
              <a:rPr lang="en-US" sz="1800" dirty="0">
                <a:latin typeface="Calibri" panose="020F0502020204030204" pitchFamily="34" charset="0"/>
                <a:ea typeface="Calibri" panose="020F0502020204030204" pitchFamily="34" charset="0"/>
                <a:cs typeface="Calibri" panose="020F0502020204030204" pitchFamily="34" charset="0"/>
              </a:rPr>
              <a:t>Bar charts for categorical variables</a:t>
            </a:r>
          </a:p>
          <a:p>
            <a:pPr marL="0" marR="0">
              <a:lnSpc>
                <a:spcPct val="107000"/>
              </a:lnSpc>
              <a:spcBef>
                <a:spcPts val="0"/>
              </a:spcBef>
              <a:spcAft>
                <a:spcPts val="800"/>
              </a:spcAft>
              <a:buFont typeface="Wingdings" panose="05000000000000000000" pitchFamily="2" charset="2"/>
              <a:buChar char="q"/>
            </a:pPr>
            <a:r>
              <a:rPr lang="en-US" sz="1800" dirty="0">
                <a:latin typeface="Calibri" panose="020F0502020204030204" pitchFamily="34" charset="0"/>
                <a:ea typeface="Calibri" panose="020F0502020204030204" pitchFamily="34" charset="0"/>
                <a:cs typeface="Calibri" panose="020F0502020204030204" pitchFamily="34" charset="0"/>
              </a:rPr>
              <a:t>Heatmap of the correlation matrix</a:t>
            </a:r>
            <a:endParaRPr lang="en-US" sz="1800" kern="100" dirty="0">
              <a:effectLst/>
              <a:latin typeface="Calibri" panose="020F0502020204030204" pitchFamily="34" charset="0"/>
              <a:ea typeface="Calibri" panose="020F0502020204030204" pitchFamily="34" charset="0"/>
              <a:cs typeface="Calibri" panose="020F0502020204030204" pitchFamily="34" charset="0"/>
            </a:endParaRPr>
          </a:p>
          <a:p>
            <a:pPr marL="0" marR="0" indent="0">
              <a:lnSpc>
                <a:spcPct val="107000"/>
              </a:lnSpc>
              <a:spcBef>
                <a:spcPts val="0"/>
              </a:spcBef>
              <a:spcAft>
                <a:spcPts val="800"/>
              </a:spcAft>
              <a:buNone/>
            </a:pPr>
            <a:r>
              <a:rPr lang="en-US" sz="1800" b="1" kern="100" dirty="0">
                <a:effectLst/>
                <a:highlight>
                  <a:srgbClr val="63B7C6"/>
                </a:highlight>
                <a:latin typeface="Calibri" panose="020F0502020204030204" pitchFamily="34" charset="0"/>
                <a:ea typeface="Calibri" panose="020F0502020204030204" pitchFamily="34" charset="0"/>
                <a:cs typeface="Times New Roman" panose="02020603050405020304" pitchFamily="18" charset="0"/>
              </a:rPr>
              <a:t>Methodology:</a:t>
            </a:r>
          </a:p>
          <a:p>
            <a:pPr marL="0" marR="0">
              <a:lnSpc>
                <a:spcPct val="107000"/>
              </a:lnSpc>
              <a:spcBef>
                <a:spcPts val="0"/>
              </a:spcBef>
              <a:spcAft>
                <a:spcPts val="800"/>
              </a:spcAft>
              <a:buFont typeface="Wingdings" panose="05000000000000000000" pitchFamily="2" charset="2"/>
              <a:buChar char="Ø"/>
            </a:pPr>
            <a:r>
              <a:rPr lang="en-US" sz="1700" b="1" kern="100" dirty="0">
                <a:effectLst/>
                <a:latin typeface="Calibri" panose="020F0502020204030204" pitchFamily="34" charset="0"/>
                <a:ea typeface="Calibri" panose="020F0502020204030204" pitchFamily="34" charset="0"/>
                <a:cs typeface="Times New Roman" panose="02020603050405020304" pitchFamily="18" charset="0"/>
              </a:rPr>
              <a:t>Data Preprocessing: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Continuation of cleaning, normalization, and feature encoding for model readiness.</a:t>
            </a:r>
          </a:p>
          <a:p>
            <a:pPr marL="0" marR="0">
              <a:lnSpc>
                <a:spcPct val="107000"/>
              </a:lnSpc>
              <a:spcBef>
                <a:spcPts val="0"/>
              </a:spcBef>
              <a:spcAft>
                <a:spcPts val="800"/>
              </a:spcAft>
              <a:buFont typeface="Wingdings" panose="05000000000000000000" pitchFamily="2" charset="2"/>
              <a:buChar char="Ø"/>
            </a:pPr>
            <a:r>
              <a:rPr lang="en-US" sz="1700" b="1" kern="100" dirty="0">
                <a:effectLst/>
                <a:latin typeface="Calibri" panose="020F0502020204030204" pitchFamily="34" charset="0"/>
                <a:ea typeface="Calibri" panose="020F0502020204030204" pitchFamily="34" charset="0"/>
                <a:cs typeface="Times New Roman" panose="02020603050405020304" pitchFamily="18" charset="0"/>
              </a:rPr>
              <a:t>Feature Selection: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Not Identified any Predictive Features for the model, So Not generated the New Features. </a:t>
            </a:r>
          </a:p>
          <a:p>
            <a:pPr marL="0" marR="0">
              <a:lnSpc>
                <a:spcPct val="107000"/>
              </a:lnSpc>
              <a:spcBef>
                <a:spcPts val="0"/>
              </a:spcBef>
              <a:spcAft>
                <a:spcPts val="800"/>
              </a:spcAft>
              <a:buFont typeface="Wingdings" panose="05000000000000000000" pitchFamily="2" charset="2"/>
              <a:buChar char="Ø"/>
            </a:pPr>
            <a:r>
              <a:rPr lang="en-US" sz="1700" b="1" kern="100" dirty="0">
                <a:effectLst/>
                <a:latin typeface="Calibri" panose="020F0502020204030204" pitchFamily="34" charset="0"/>
                <a:ea typeface="Calibri" panose="020F0502020204030204" pitchFamily="34" charset="0"/>
                <a:cs typeface="Times New Roman" panose="02020603050405020304" pitchFamily="18" charset="0"/>
              </a:rPr>
              <a:t>Model Selection: </a:t>
            </a:r>
            <a:r>
              <a:rPr lang="en-US" sz="1700" kern="100" dirty="0">
                <a:latin typeface="Calibri" panose="020F0502020204030204" pitchFamily="34" charset="0"/>
                <a:ea typeface="Calibri" panose="020F0502020204030204" pitchFamily="34" charset="0"/>
                <a:cs typeface="Times New Roman" panose="02020603050405020304" pitchFamily="18" charset="0"/>
              </a:rPr>
              <a:t>Used Random Forest Classifier, Gradient Boosting &amp; SVM for better accuracy</a:t>
            </a:r>
            <a:endParaRPr lang="en-US" sz="17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buFont typeface="Wingdings" panose="05000000000000000000" pitchFamily="2" charset="2"/>
              <a:buChar char="Ø"/>
            </a:pPr>
            <a:r>
              <a:rPr lang="en-US" sz="1700" b="1" kern="100" dirty="0">
                <a:effectLst/>
                <a:latin typeface="Calibri" panose="020F0502020204030204" pitchFamily="34" charset="0"/>
                <a:ea typeface="Calibri" panose="020F0502020204030204" pitchFamily="34" charset="0"/>
                <a:cs typeface="Times New Roman" panose="02020603050405020304" pitchFamily="18" charset="0"/>
              </a:rPr>
              <a:t>Model Validation: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Used cross-validation and a holdout set to validate model performance.</a:t>
            </a:r>
          </a:p>
          <a:p>
            <a:pPr marL="0" marR="0">
              <a:lnSpc>
                <a:spcPct val="107000"/>
              </a:lnSpc>
              <a:spcBef>
                <a:spcPts val="0"/>
              </a:spcBef>
              <a:spcAft>
                <a:spcPts val="800"/>
              </a:spcAft>
              <a:buFont typeface="Wingdings" panose="05000000000000000000" pitchFamily="2" charset="2"/>
              <a:buChar char="Ø"/>
            </a:pPr>
            <a:r>
              <a:rPr lang="en-US" sz="1700" b="1" kern="100" dirty="0">
                <a:effectLst/>
                <a:latin typeface="Calibri" panose="020F0502020204030204" pitchFamily="34" charset="0"/>
                <a:ea typeface="Calibri" panose="020F0502020204030204" pitchFamily="34" charset="0"/>
                <a:cs typeface="Times New Roman" panose="02020603050405020304" pitchFamily="18" charset="0"/>
              </a:rPr>
              <a:t>Performance Metrics: </a:t>
            </a:r>
            <a:r>
              <a:rPr lang="en-US" sz="1700" kern="100" dirty="0">
                <a:effectLst/>
                <a:latin typeface="Calibri" panose="020F0502020204030204" pitchFamily="34" charset="0"/>
                <a:ea typeface="Calibri" panose="020F0502020204030204" pitchFamily="34" charset="0"/>
                <a:cs typeface="Times New Roman" panose="02020603050405020304" pitchFamily="18" charset="0"/>
              </a:rPr>
              <a:t>Accuracy, Precision, Recall, F1-Score to evaluate model effectiveness, with a focus on minimizing false negatives due to business impact.</a:t>
            </a:r>
          </a:p>
          <a:p>
            <a:pPr marL="0" indent="0" algn="l">
              <a:buNone/>
            </a:pPr>
            <a:r>
              <a:rPr lang="en-US" sz="1800" b="1" i="0" dirty="0">
                <a:effectLst/>
                <a:highlight>
                  <a:srgbClr val="63B7C6"/>
                </a:highlight>
                <a:latin typeface="Söhne"/>
              </a:rPr>
              <a:t>Experimentation:</a:t>
            </a:r>
            <a:endParaRPr lang="en-US" sz="1800" b="0" i="0" dirty="0">
              <a:effectLst/>
              <a:highlight>
                <a:srgbClr val="63B7C6"/>
              </a:highlight>
              <a:latin typeface="Söhne"/>
            </a:endParaRPr>
          </a:p>
          <a:p>
            <a:pPr algn="l">
              <a:buFont typeface="Wingdings" panose="05000000000000000000" pitchFamily="2" charset="2"/>
              <a:buChar char="q"/>
            </a:pPr>
            <a:r>
              <a:rPr lang="en-US" sz="1700" b="0" i="0" dirty="0">
                <a:effectLst/>
                <a:latin typeface="Söhne"/>
              </a:rPr>
              <a:t>Iterative testing of different hyperparameters to tune models for optimal performance.</a:t>
            </a:r>
          </a:p>
          <a:p>
            <a:pPr algn="l">
              <a:buFont typeface="Wingdings" panose="05000000000000000000" pitchFamily="2" charset="2"/>
              <a:buChar char="q"/>
            </a:pPr>
            <a:r>
              <a:rPr lang="en-US" sz="1700" b="0" i="0" dirty="0">
                <a:effectLst/>
                <a:latin typeface="Söhne"/>
              </a:rPr>
              <a:t>Use of A/B testing to compare model predictions with actual outcomes and refine, as necessary.</a:t>
            </a:r>
          </a:p>
          <a:p>
            <a:pPr marL="0" indent="0">
              <a:buNone/>
            </a:pPr>
            <a:endParaRPr lang="en-US" dirty="0"/>
          </a:p>
        </p:txBody>
      </p:sp>
    </p:spTree>
    <p:extLst>
      <p:ext uri="{BB962C8B-B14F-4D97-AF65-F5344CB8AC3E}">
        <p14:creationId xmlns:p14="http://schemas.microsoft.com/office/powerpoint/2010/main" val="3237814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Title 1">
            <a:extLst>
              <a:ext uri="{FF2B5EF4-FFF2-40B4-BE49-F238E27FC236}">
                <a16:creationId xmlns:a16="http://schemas.microsoft.com/office/drawing/2014/main" id="{5B017EAD-BB3D-58AE-1173-E6D85EF0DA12}"/>
              </a:ext>
            </a:extLst>
          </p:cNvPr>
          <p:cNvSpPr>
            <a:spLocks noGrp="1"/>
          </p:cNvSpPr>
          <p:nvPr>
            <p:ph type="title"/>
          </p:nvPr>
        </p:nvSpPr>
        <p:spPr>
          <a:xfrm>
            <a:off x="444500" y="542925"/>
            <a:ext cx="11214100" cy="535531"/>
          </a:xfrm>
        </p:spPr>
        <p:txBody>
          <a:bodyPr wrap="square" anchor="t">
            <a:normAutofit/>
          </a:bodyPr>
          <a:lstStyle/>
          <a:p>
            <a:r>
              <a:rPr lang="en-US" dirty="0"/>
              <a:t>Correlation Matrix</a:t>
            </a:r>
          </a:p>
        </p:txBody>
      </p:sp>
      <p:sp>
        <p:nvSpPr>
          <p:cNvPr id="2" name="Slide Number Placeholder 1">
            <a:extLst>
              <a:ext uri="{FF2B5EF4-FFF2-40B4-BE49-F238E27FC236}">
                <a16:creationId xmlns:a16="http://schemas.microsoft.com/office/drawing/2014/main" id="{1FEAF905-5CB5-3D08-0A64-E5237281D8C6}"/>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17</a:t>
            </a:fld>
            <a:endParaRPr lang="en-US" noProof="0"/>
          </a:p>
        </p:txBody>
      </p:sp>
      <p:sp>
        <p:nvSpPr>
          <p:cNvPr id="2057" name="Text Placeholder 4">
            <a:extLst>
              <a:ext uri="{FF2B5EF4-FFF2-40B4-BE49-F238E27FC236}">
                <a16:creationId xmlns:a16="http://schemas.microsoft.com/office/drawing/2014/main" id="{CF99231F-18F2-2EEF-5B0F-7F21BDA81013}"/>
              </a:ext>
            </a:extLst>
          </p:cNvPr>
          <p:cNvSpPr>
            <a:spLocks noGrp="1"/>
          </p:cNvSpPr>
          <p:nvPr>
            <p:ph sz="half" idx="1"/>
          </p:nvPr>
        </p:nvSpPr>
        <p:spPr>
          <a:xfrm>
            <a:off x="443365" y="1517715"/>
            <a:ext cx="5184437" cy="4659248"/>
          </a:xfrm>
        </p:spPr>
        <p:txBody>
          <a:bodyPr>
            <a:normAutofit/>
          </a:bodyPr>
          <a:lstStyle/>
          <a:p>
            <a:endParaRPr lang="en-US" b="0" i="0" dirty="0">
              <a:effectLst/>
            </a:endParaRPr>
          </a:p>
          <a:p>
            <a:endParaRPr lang="en-US" dirty="0"/>
          </a:p>
          <a:p>
            <a:r>
              <a:rPr lang="en-US" b="0" i="0" dirty="0">
                <a:effectLst/>
              </a:rPr>
              <a:t>To find an significant relationships between numerical variables We have used this Correlation Matrix for Numerical Features as shown in the fig.</a:t>
            </a:r>
            <a:endParaRPr lang="en-US" dirty="0"/>
          </a:p>
        </p:txBody>
      </p:sp>
      <p:pic>
        <p:nvPicPr>
          <p:cNvPr id="1026" name="Picture 2">
            <a:extLst>
              <a:ext uri="{FF2B5EF4-FFF2-40B4-BE49-F238E27FC236}">
                <a16:creationId xmlns:a16="http://schemas.microsoft.com/office/drawing/2014/main" id="{C7C4C0DD-8463-969B-540E-7F8908CCC7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5" r="-2" b="-2"/>
          <a:stretch/>
        </p:blipFill>
        <p:spPr bwMode="auto">
          <a:xfrm>
            <a:off x="6474163" y="1517715"/>
            <a:ext cx="5184437" cy="465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028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4A6D292-E2D9-D1CC-C23F-18F0CB13A5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2913" y="1908175"/>
            <a:ext cx="5618163" cy="2055813"/>
          </a:xfrm>
          <a:prstGeom prst="rect">
            <a:avLst/>
          </a:prstGeom>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128E7A5-9819-FE28-CBD7-4C46CFC68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913" y="4038600"/>
            <a:ext cx="5618163" cy="2055813"/>
          </a:xfrm>
          <a:prstGeom prst="rect">
            <a:avLst/>
          </a:prstGeom>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4A4193D-DE16-BD94-88F2-2317862343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8863" y="1908175"/>
            <a:ext cx="5518150" cy="2055813"/>
          </a:xfrm>
          <a:prstGeom prst="rect">
            <a:avLst/>
          </a:prstGeom>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06D8129-B2C0-933C-67D3-41844F5913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8863" y="4038600"/>
            <a:ext cx="5518150" cy="2055813"/>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0D81601-B763-CBB6-2B9C-177FC740C04F}"/>
              </a:ext>
            </a:extLst>
          </p:cNvPr>
          <p:cNvSpPr>
            <a:spLocks noGrp="1"/>
          </p:cNvSpPr>
          <p:nvPr>
            <p:ph type="title"/>
          </p:nvPr>
        </p:nvSpPr>
        <p:spPr>
          <a:xfrm>
            <a:off x="444500" y="542925"/>
            <a:ext cx="11214100" cy="535531"/>
          </a:xfrm>
        </p:spPr>
        <p:txBody>
          <a:bodyPr wrap="square" anchor="t">
            <a:normAutofit/>
          </a:bodyPr>
          <a:lstStyle/>
          <a:p>
            <a:r>
              <a:rPr lang="en-US" dirty="0"/>
              <a:t>Histograms for numerical variables</a:t>
            </a:r>
          </a:p>
        </p:txBody>
      </p:sp>
      <p:sp>
        <p:nvSpPr>
          <p:cNvPr id="3" name="Slide Number Placeholder 2">
            <a:extLst>
              <a:ext uri="{FF2B5EF4-FFF2-40B4-BE49-F238E27FC236}">
                <a16:creationId xmlns:a16="http://schemas.microsoft.com/office/drawing/2014/main" id="{CC3F7C9F-FE75-3234-50D0-42C98B36B57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18</a:t>
            </a:fld>
            <a:endParaRPr lang="en-US" noProof="0"/>
          </a:p>
        </p:txBody>
      </p:sp>
    </p:spTree>
    <p:extLst>
      <p:ext uri="{BB962C8B-B14F-4D97-AF65-F5344CB8AC3E}">
        <p14:creationId xmlns:p14="http://schemas.microsoft.com/office/powerpoint/2010/main" val="475220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7C1AD6B-D15B-112E-90D9-BCEA8A77BED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2913" y="1827213"/>
            <a:ext cx="5259388" cy="2100263"/>
          </a:xfrm>
          <a:prstGeom prst="rect">
            <a:avLst/>
          </a:prstGeom>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F198339-C7B5-39EB-8CD2-6357F8DB0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8500" y="1827213"/>
            <a:ext cx="5878513" cy="2100263"/>
          </a:xfrm>
          <a:prstGeom prst="rect">
            <a:avLst/>
          </a:prstGeom>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27A52F2-68BF-DD3B-848D-662192E534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913" y="4003675"/>
            <a:ext cx="5259388" cy="2171700"/>
          </a:xfrm>
          <a:prstGeom prst="rect">
            <a:avLst/>
          </a:prstGeom>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22DC5851-1178-E1E0-292F-F76C271485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8500" y="4003675"/>
            <a:ext cx="5878513" cy="217170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675732-5B1D-E664-737F-51B03C7F6649}"/>
              </a:ext>
            </a:extLst>
          </p:cNvPr>
          <p:cNvSpPr>
            <a:spLocks noGrp="1"/>
          </p:cNvSpPr>
          <p:nvPr>
            <p:ph type="title"/>
          </p:nvPr>
        </p:nvSpPr>
        <p:spPr>
          <a:xfrm>
            <a:off x="444500" y="542925"/>
            <a:ext cx="11214100" cy="535531"/>
          </a:xfrm>
        </p:spPr>
        <p:txBody>
          <a:bodyPr wrap="square" anchor="t">
            <a:normAutofit/>
          </a:bodyPr>
          <a:lstStyle/>
          <a:p>
            <a:r>
              <a:rPr lang="en-US" dirty="0"/>
              <a:t>Bar charts for categorical variables</a:t>
            </a:r>
          </a:p>
        </p:txBody>
      </p:sp>
      <p:sp>
        <p:nvSpPr>
          <p:cNvPr id="3" name="Slide Number Placeholder 2">
            <a:extLst>
              <a:ext uri="{FF2B5EF4-FFF2-40B4-BE49-F238E27FC236}">
                <a16:creationId xmlns:a16="http://schemas.microsoft.com/office/drawing/2014/main" id="{3A501D3D-2E53-CB29-4747-5FCF2DAD0DC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19</a:t>
            </a:fld>
            <a:endParaRPr lang="en-US" noProof="0"/>
          </a:p>
        </p:txBody>
      </p:sp>
    </p:spTree>
    <p:extLst>
      <p:ext uri="{BB962C8B-B14F-4D97-AF65-F5344CB8AC3E}">
        <p14:creationId xmlns:p14="http://schemas.microsoft.com/office/powerpoint/2010/main" val="2814141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147B804-24D8-C7FD-0A86-0C8DD984EA6B}"/>
              </a:ext>
            </a:extLst>
          </p:cNvPr>
          <p:cNvSpPr>
            <a:spLocks noGrp="1"/>
          </p:cNvSpPr>
          <p:nvPr>
            <p:ph type="sldNum" sz="quarter" idx="12"/>
          </p:nvPr>
        </p:nvSpPr>
        <p:spPr/>
        <p:txBody>
          <a:bodyPr/>
          <a:lstStyle/>
          <a:p>
            <a:fld id="{C263D6C4-4840-40CC-AC84-17E24B3B7BDE}" type="slidenum">
              <a:rPr lang="en-US" noProof="0" smtClean="0"/>
              <a:pPr/>
              <a:t>2</a:t>
            </a:fld>
            <a:endParaRPr lang="en-US" noProof="0" dirty="0"/>
          </a:p>
        </p:txBody>
      </p:sp>
      <p:sp>
        <p:nvSpPr>
          <p:cNvPr id="4" name="Text Placeholder 3">
            <a:extLst>
              <a:ext uri="{FF2B5EF4-FFF2-40B4-BE49-F238E27FC236}">
                <a16:creationId xmlns:a16="http://schemas.microsoft.com/office/drawing/2014/main" id="{822DAB53-0F90-2B13-1092-21ABBFFE64B7}"/>
              </a:ext>
            </a:extLst>
          </p:cNvPr>
          <p:cNvSpPr>
            <a:spLocks noGrp="1"/>
          </p:cNvSpPr>
          <p:nvPr>
            <p:ph type="body" sz="quarter" idx="13"/>
          </p:nvPr>
        </p:nvSpPr>
        <p:spPr>
          <a:xfrm>
            <a:off x="-1" y="1"/>
            <a:ext cx="12192001" cy="6858000"/>
          </a:xfrm>
        </p:spPr>
        <p:txBody>
          <a:bodyPr/>
          <a:lstStyle/>
          <a:p>
            <a:pPr marL="0" indent="0">
              <a:buNone/>
            </a:pPr>
            <a:r>
              <a:rPr lang="en-US" sz="1300" b="1" i="0" u="sng" dirty="0">
                <a:effectLst/>
                <a:highlight>
                  <a:srgbClr val="002136"/>
                </a:highlight>
                <a:latin typeface="Söhne"/>
              </a:rPr>
              <a:t>Targeted Problem : </a:t>
            </a:r>
            <a:r>
              <a:rPr lang="en-US" sz="1300" b="0" i="0" dirty="0">
                <a:effectLst/>
                <a:latin typeface="Söhne"/>
              </a:rPr>
              <a:t>The hospitality industry faces challenges in operation efficiency and customer experience management. Our AI-based system aims to streamline hotel operations, enhance guest satisfaction, and optimize resource management.</a:t>
            </a:r>
          </a:p>
          <a:p>
            <a:pPr marL="0" indent="0" algn="l">
              <a:buNone/>
            </a:pPr>
            <a:r>
              <a:rPr lang="en-US" sz="1300" b="1" i="0" u="sng" dirty="0">
                <a:effectLst/>
                <a:highlight>
                  <a:srgbClr val="002136"/>
                </a:highlight>
                <a:latin typeface="Söhne"/>
              </a:rPr>
              <a:t>Research Questions</a:t>
            </a:r>
          </a:p>
          <a:p>
            <a:pPr algn="l">
              <a:buFont typeface="+mj-lt"/>
              <a:buAutoNum type="arabicPeriod"/>
            </a:pPr>
            <a:r>
              <a:rPr lang="en-US" sz="1300" b="0" i="0" dirty="0">
                <a:effectLst/>
                <a:latin typeface="Söhne"/>
              </a:rPr>
              <a:t>How can AI technologies improve operational efficiency in hotel management?</a:t>
            </a:r>
          </a:p>
          <a:p>
            <a:pPr algn="l">
              <a:buFont typeface="+mj-lt"/>
              <a:buAutoNum type="arabicPeriod"/>
            </a:pPr>
            <a:r>
              <a:rPr lang="en-US" sz="1300" b="0" i="0" dirty="0">
                <a:effectLst/>
                <a:latin typeface="Söhne"/>
              </a:rPr>
              <a:t>What are the impacts of AI on guest experience and staff workload?</a:t>
            </a:r>
          </a:p>
          <a:p>
            <a:pPr marL="0" indent="0" algn="l">
              <a:buNone/>
            </a:pPr>
            <a:r>
              <a:rPr lang="en-US" sz="1300" b="1" i="0" u="sng" dirty="0">
                <a:effectLst/>
                <a:highlight>
                  <a:srgbClr val="002136"/>
                </a:highlight>
                <a:latin typeface="Söhne"/>
              </a:rPr>
              <a:t>Dataset:</a:t>
            </a:r>
            <a:r>
              <a:rPr lang="en-US" sz="1300" b="0" i="0" u="sng" dirty="0">
                <a:effectLst/>
                <a:latin typeface="Söhne"/>
              </a:rPr>
              <a:t> </a:t>
            </a:r>
            <a:r>
              <a:rPr lang="en-US" sz="1300" b="1" i="0" dirty="0">
                <a:effectLst/>
                <a:latin typeface="Söhne"/>
              </a:rPr>
              <a:t>Sourced from simulated hotel operations, encompassing:</a:t>
            </a:r>
          </a:p>
          <a:p>
            <a:pPr algn="l">
              <a:buFont typeface="Arial" panose="020B0604020202020204" pitchFamily="34" charset="0"/>
              <a:buChar char="•"/>
            </a:pPr>
            <a:r>
              <a:rPr lang="en-US" sz="1300" b="0" i="0" dirty="0">
                <a:effectLst/>
                <a:latin typeface="Söhne"/>
              </a:rPr>
              <a:t>10,000 guest interactions and reservations.</a:t>
            </a:r>
          </a:p>
          <a:p>
            <a:pPr algn="l">
              <a:buFont typeface="Arial" panose="020B0604020202020204" pitchFamily="34" charset="0"/>
              <a:buChar char="•"/>
            </a:pPr>
            <a:r>
              <a:rPr lang="en-US" sz="1300" b="0" i="0" dirty="0">
                <a:effectLst/>
                <a:latin typeface="Söhne"/>
              </a:rPr>
              <a:t>Data includes Guest details, stay dates, preferences, feedback, and service utilization.</a:t>
            </a:r>
          </a:p>
          <a:p>
            <a:pPr marL="0" indent="0" algn="l">
              <a:buNone/>
            </a:pPr>
            <a:r>
              <a:rPr lang="en-US" sz="1300" b="1" i="0" u="sng" dirty="0">
                <a:effectLst/>
                <a:highlight>
                  <a:srgbClr val="002136"/>
                </a:highlight>
                <a:latin typeface="Söhne"/>
              </a:rPr>
              <a:t>Size</a:t>
            </a:r>
          </a:p>
          <a:p>
            <a:pPr algn="l">
              <a:buFont typeface="Arial" panose="020B0604020202020204" pitchFamily="34" charset="0"/>
              <a:buChar char="•"/>
            </a:pPr>
            <a:r>
              <a:rPr lang="en-US" sz="1300" b="0" i="0" dirty="0">
                <a:effectLst/>
                <a:latin typeface="Söhne"/>
              </a:rPr>
              <a:t>The dataset simulates transactions and interactions for a mid-size hotel over a year.</a:t>
            </a:r>
          </a:p>
          <a:p>
            <a:pPr marL="0" indent="0" algn="l">
              <a:buNone/>
            </a:pPr>
            <a:r>
              <a:rPr lang="en-US" sz="1300" b="1" i="0" u="sng" dirty="0">
                <a:effectLst/>
                <a:highlight>
                  <a:srgbClr val="002136"/>
                </a:highlight>
                <a:latin typeface="Söhne"/>
              </a:rPr>
              <a:t>Motivation</a:t>
            </a:r>
          </a:p>
          <a:p>
            <a:pPr marL="0" indent="0" algn="l">
              <a:buNone/>
            </a:pPr>
            <a:r>
              <a:rPr lang="en-US" sz="1300" b="0" i="0" dirty="0">
                <a:effectLst/>
                <a:latin typeface="Söhne"/>
              </a:rPr>
              <a:t> </a:t>
            </a:r>
            <a:r>
              <a:rPr lang="en-US" sz="1300" b="1" i="1" dirty="0">
                <a:effectLst/>
                <a:highlight>
                  <a:srgbClr val="002136"/>
                </a:highlight>
                <a:latin typeface="Söhne"/>
              </a:rPr>
              <a:t>Technical</a:t>
            </a:r>
            <a:r>
              <a:rPr lang="en-US" sz="1300" b="1" i="0" dirty="0">
                <a:effectLst/>
                <a:highlight>
                  <a:srgbClr val="002136"/>
                </a:highlight>
                <a:latin typeface="Söhne"/>
              </a:rPr>
              <a:t>: </a:t>
            </a:r>
            <a:r>
              <a:rPr lang="en-US" sz="1300" b="0" i="0" dirty="0">
                <a:effectLst/>
                <a:latin typeface="Söhne"/>
              </a:rPr>
              <a:t>To explore the application of AI in solving real-world problems within the hospitality industry, specifically through data-driven decision-making and predictive analytics. </a:t>
            </a:r>
          </a:p>
          <a:p>
            <a:pPr marL="0" indent="0" algn="l">
              <a:buNone/>
            </a:pPr>
            <a:r>
              <a:rPr lang="en-US" sz="1300" b="1" i="1" dirty="0">
                <a:effectLst/>
                <a:highlight>
                  <a:srgbClr val="002136"/>
                </a:highlight>
                <a:latin typeface="Söhne"/>
              </a:rPr>
              <a:t>Personal</a:t>
            </a:r>
            <a:r>
              <a:rPr lang="en-US" sz="1300" b="1" i="0" dirty="0">
                <a:effectLst/>
                <a:highlight>
                  <a:srgbClr val="002136"/>
                </a:highlight>
                <a:latin typeface="Söhne"/>
              </a:rPr>
              <a:t>: </a:t>
            </a:r>
            <a:r>
              <a:rPr lang="en-US" sz="1300" b="0" i="0" dirty="0">
                <a:effectLst/>
                <a:latin typeface="Söhne"/>
              </a:rPr>
              <a:t>A passion for harnessing technology to transform traditional industries, combined with a specific interest in the evolving dynamics of hospitality management.</a:t>
            </a:r>
          </a:p>
          <a:p>
            <a:pPr marL="0" indent="0" algn="l">
              <a:buNone/>
            </a:pPr>
            <a:r>
              <a:rPr lang="en-US" sz="1300" b="1" i="0" u="sng" dirty="0">
                <a:effectLst/>
                <a:highlight>
                  <a:srgbClr val="002136"/>
                </a:highlight>
                <a:latin typeface="Söhne"/>
              </a:rPr>
              <a:t>Justification</a:t>
            </a:r>
            <a:r>
              <a:rPr lang="en-US" sz="1300" b="1" u="sng" dirty="0">
                <a:highlight>
                  <a:srgbClr val="002136"/>
                </a:highlight>
                <a:latin typeface="Söhne"/>
              </a:rPr>
              <a:t>  </a:t>
            </a:r>
            <a:r>
              <a:rPr lang="en-US" sz="1300" b="1" i="0" dirty="0">
                <a:effectLst/>
                <a:latin typeface="Söhne"/>
              </a:rPr>
              <a:t>The project is justified by the need for:</a:t>
            </a:r>
          </a:p>
          <a:p>
            <a:pPr algn="l">
              <a:buFont typeface="Arial" panose="020B0604020202020204" pitchFamily="34" charset="0"/>
              <a:buChar char="•"/>
            </a:pPr>
            <a:r>
              <a:rPr lang="en-US" sz="1300" b="0" i="0" dirty="0">
                <a:effectLst/>
                <a:latin typeface="Söhne"/>
              </a:rPr>
              <a:t>Enhanced customer service.</a:t>
            </a:r>
          </a:p>
          <a:p>
            <a:pPr algn="l">
              <a:buFont typeface="Arial" panose="020B0604020202020204" pitchFamily="34" charset="0"/>
              <a:buChar char="•"/>
            </a:pPr>
            <a:r>
              <a:rPr lang="en-US" sz="1300" b="0" i="0" dirty="0">
                <a:effectLst/>
                <a:latin typeface="Söhne"/>
              </a:rPr>
              <a:t>Efficient resource management.</a:t>
            </a:r>
          </a:p>
          <a:p>
            <a:pPr algn="l">
              <a:buFont typeface="Arial" panose="020B0604020202020204" pitchFamily="34" charset="0"/>
              <a:buChar char="•"/>
            </a:pPr>
            <a:r>
              <a:rPr lang="en-US" sz="1300" b="0" i="0" dirty="0">
                <a:effectLst/>
                <a:latin typeface="Söhne"/>
              </a:rPr>
              <a:t>Data-driven decision-making in the hotel industry.</a:t>
            </a:r>
          </a:p>
          <a:p>
            <a:pPr marL="0" indent="0" algn="l">
              <a:buNone/>
            </a:pPr>
            <a:r>
              <a:rPr lang="en-US" sz="1300" b="1" i="0" u="sng" dirty="0">
                <a:effectLst/>
                <a:highlight>
                  <a:srgbClr val="002136"/>
                </a:highlight>
                <a:latin typeface="Söhne"/>
              </a:rPr>
              <a:t>Expected Outcome </a:t>
            </a:r>
            <a:r>
              <a:rPr lang="en-US" sz="1300" b="1" i="0" dirty="0">
                <a:effectLst/>
                <a:latin typeface="Söhne"/>
              </a:rPr>
              <a:t>A prototype of an AI-integrated hotel management system capable of:</a:t>
            </a:r>
          </a:p>
          <a:p>
            <a:pPr algn="l">
              <a:buFont typeface="Arial" panose="020B0604020202020204" pitchFamily="34" charset="0"/>
              <a:buChar char="•"/>
            </a:pPr>
            <a:r>
              <a:rPr lang="en-US" sz="1300" b="0" i="0" dirty="0">
                <a:effectLst/>
                <a:latin typeface="Söhne"/>
              </a:rPr>
              <a:t>Real-time data analysis for improved guest experiences.</a:t>
            </a:r>
          </a:p>
          <a:p>
            <a:pPr algn="l">
              <a:buFont typeface="Arial" panose="020B0604020202020204" pitchFamily="34" charset="0"/>
              <a:buChar char="•"/>
            </a:pPr>
            <a:r>
              <a:rPr lang="en-US" sz="1300" b="0" i="0" dirty="0">
                <a:effectLst/>
                <a:latin typeface="Söhne"/>
              </a:rPr>
              <a:t>Predictive modeling for occupancy and resource allocation.</a:t>
            </a:r>
          </a:p>
          <a:p>
            <a:pPr algn="l">
              <a:buFont typeface="Arial" panose="020B0604020202020204" pitchFamily="34" charset="0"/>
              <a:buChar char="•"/>
            </a:pPr>
            <a:r>
              <a:rPr lang="en-US" sz="1300" b="0" i="0" dirty="0">
                <a:effectLst/>
                <a:latin typeface="Söhne"/>
              </a:rPr>
              <a:t>Automated guest service operations.</a:t>
            </a:r>
          </a:p>
          <a:p>
            <a:endParaRPr lang="en-US" dirty="0"/>
          </a:p>
        </p:txBody>
      </p:sp>
    </p:spTree>
    <p:extLst>
      <p:ext uri="{BB962C8B-B14F-4D97-AF65-F5344CB8AC3E}">
        <p14:creationId xmlns:p14="http://schemas.microsoft.com/office/powerpoint/2010/main" val="29259457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B0950-70F8-0DED-DD21-3A8D82CCFB26}"/>
              </a:ext>
            </a:extLst>
          </p:cNvPr>
          <p:cNvSpPr>
            <a:spLocks noGrp="1"/>
          </p:cNvSpPr>
          <p:nvPr>
            <p:ph type="title"/>
          </p:nvPr>
        </p:nvSpPr>
        <p:spPr>
          <a:xfrm>
            <a:off x="444500" y="542925"/>
            <a:ext cx="11214100" cy="535531"/>
          </a:xfrm>
        </p:spPr>
        <p:txBody>
          <a:bodyPr wrap="square" anchor="t">
            <a:normAutofit/>
          </a:bodyPr>
          <a:lstStyle/>
          <a:p>
            <a:r>
              <a:rPr lang="en-US" dirty="0"/>
              <a:t>Heatmap of the correlation matrix</a:t>
            </a:r>
          </a:p>
        </p:txBody>
      </p:sp>
      <p:sp>
        <p:nvSpPr>
          <p:cNvPr id="3" name="Slide Number Placeholder 2">
            <a:extLst>
              <a:ext uri="{FF2B5EF4-FFF2-40B4-BE49-F238E27FC236}">
                <a16:creationId xmlns:a16="http://schemas.microsoft.com/office/drawing/2014/main" id="{D532C29A-1DDF-AC41-F58D-28774DFBA6D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20</a:t>
            </a:fld>
            <a:endParaRPr lang="en-US" noProof="0"/>
          </a:p>
        </p:txBody>
      </p:sp>
      <p:pic>
        <p:nvPicPr>
          <p:cNvPr id="4098" name="Picture 2">
            <a:extLst>
              <a:ext uri="{FF2B5EF4-FFF2-40B4-BE49-F238E27FC236}">
                <a16:creationId xmlns:a16="http://schemas.microsoft.com/office/drawing/2014/main" id="{3C16DA4F-D399-8174-DD68-75B09639CD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65" y="1540265"/>
            <a:ext cx="6862310" cy="4614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85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59AA2-A890-3A60-3C51-934082B31C3E}"/>
              </a:ext>
            </a:extLst>
          </p:cNvPr>
          <p:cNvSpPr>
            <a:spLocks noGrp="1"/>
          </p:cNvSpPr>
          <p:nvPr>
            <p:ph type="title"/>
          </p:nvPr>
        </p:nvSpPr>
        <p:spPr>
          <a:xfrm>
            <a:off x="444500" y="542925"/>
            <a:ext cx="11214100" cy="535531"/>
          </a:xfrm>
        </p:spPr>
        <p:txBody>
          <a:bodyPr wrap="square" anchor="t">
            <a:normAutofit/>
          </a:bodyPr>
          <a:lstStyle/>
          <a:p>
            <a:r>
              <a:rPr lang="en-US" dirty="0"/>
              <a:t>Results</a:t>
            </a:r>
          </a:p>
        </p:txBody>
      </p:sp>
      <p:sp>
        <p:nvSpPr>
          <p:cNvPr id="3" name="Slide Number Placeholder 2">
            <a:extLst>
              <a:ext uri="{FF2B5EF4-FFF2-40B4-BE49-F238E27FC236}">
                <a16:creationId xmlns:a16="http://schemas.microsoft.com/office/drawing/2014/main" id="{2AB698B9-1C82-C071-6B0F-DB9E619E1883}"/>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21</a:t>
            </a:fld>
            <a:endParaRPr lang="en-US" noProof="0"/>
          </a:p>
        </p:txBody>
      </p:sp>
      <p:pic>
        <p:nvPicPr>
          <p:cNvPr id="5122" name="Picture 2">
            <a:extLst>
              <a:ext uri="{FF2B5EF4-FFF2-40B4-BE49-F238E27FC236}">
                <a16:creationId xmlns:a16="http://schemas.microsoft.com/office/drawing/2014/main" id="{F888F798-50FC-FA8C-CEAF-62EDF89CAC02}"/>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tretch/>
        </p:blipFill>
        <p:spPr bwMode="auto">
          <a:xfrm>
            <a:off x="5158701" y="1444649"/>
            <a:ext cx="5451284" cy="4579079"/>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13DAB418-8292-57FB-782A-D4A8FB84AEAD}"/>
              </a:ext>
            </a:extLst>
          </p:cNvPr>
          <p:cNvSpPr>
            <a:spLocks noGrp="1"/>
          </p:cNvSpPr>
          <p:nvPr>
            <p:ph type="body" sz="half" idx="2"/>
          </p:nvPr>
        </p:nvSpPr>
        <p:spPr>
          <a:xfrm>
            <a:off x="443366" y="1444649"/>
            <a:ext cx="3365063" cy="4579079"/>
          </a:xfrm>
        </p:spPr>
        <p:txBody>
          <a:bodyPr>
            <a:normAutofit/>
          </a:bodyPr>
          <a:lstStyle/>
          <a:p>
            <a:pPr marL="285750" indent="-285750">
              <a:buFont typeface="Wingdings" panose="05000000000000000000" pitchFamily="2" charset="2"/>
              <a:buChar char="q"/>
            </a:pPr>
            <a:r>
              <a:rPr lang="en-US" sz="1700" kern="100" dirty="0">
                <a:effectLst/>
                <a:latin typeface="Calibri" panose="020F0502020204030204" pitchFamily="34" charset="0"/>
                <a:ea typeface="Calibri" panose="020F0502020204030204" pitchFamily="34" charset="0"/>
                <a:cs typeface="Calibri" panose="020F0502020204030204" pitchFamily="34" charset="0"/>
              </a:rPr>
              <a:t>The Random Forest Classifier Performed the Satisfactory for the Dummy Dataset which we generated for this project based on real time features. </a:t>
            </a:r>
          </a:p>
          <a:p>
            <a:pPr marL="285750" indent="-285750">
              <a:buFont typeface="Wingdings" panose="05000000000000000000" pitchFamily="2" charset="2"/>
              <a:buChar char="q"/>
            </a:pPr>
            <a:r>
              <a:rPr lang="en-US" sz="1700" kern="100" dirty="0">
                <a:effectLst/>
                <a:latin typeface="Calibri" panose="020F0502020204030204" pitchFamily="34" charset="0"/>
                <a:ea typeface="Calibri" panose="020F0502020204030204" pitchFamily="34" charset="0"/>
                <a:cs typeface="Calibri" panose="020F0502020204030204" pitchFamily="34" charset="0"/>
              </a:rPr>
              <a:t>Got 61% Model Accuracy using Random Forest Classifier when compared to Gradient Boosting for Dummy Data set. </a:t>
            </a:r>
          </a:p>
          <a:p>
            <a:pPr marL="285750" indent="-285750">
              <a:buFont typeface="Wingdings" panose="05000000000000000000" pitchFamily="2" charset="2"/>
              <a:buChar char="q"/>
            </a:pPr>
            <a:r>
              <a:rPr lang="en-US" sz="1700" kern="100" dirty="0">
                <a:effectLst/>
                <a:latin typeface="Calibri" panose="020F0502020204030204" pitchFamily="34" charset="0"/>
                <a:ea typeface="Calibri" panose="020F0502020204030204" pitchFamily="34" charset="0"/>
                <a:cs typeface="Calibri" panose="020F0502020204030204" pitchFamily="34" charset="0"/>
              </a:rPr>
              <a:t>But When We tried the same model for Real time data the Accuracy of model increases more than the dummy dataset.</a:t>
            </a:r>
          </a:p>
          <a:p>
            <a:pPr marL="285750" indent="-285750">
              <a:buFont typeface="Wingdings" panose="05000000000000000000" pitchFamily="2" charset="2"/>
              <a:buChar char="q"/>
            </a:pPr>
            <a:r>
              <a:rPr lang="en-US" sz="1700" kern="100" dirty="0">
                <a:effectLst/>
                <a:latin typeface="Calibri" panose="020F0502020204030204" pitchFamily="34" charset="0"/>
                <a:ea typeface="Calibri" panose="020F0502020204030204" pitchFamily="34" charset="0"/>
                <a:cs typeface="Calibri" panose="020F0502020204030204" pitchFamily="34" charset="0"/>
              </a:rPr>
              <a:t> The results of the Random Forest Classifier model were evaluated using a confusion matrix.</a:t>
            </a:r>
            <a:endParaRPr lang="en-US" sz="17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18202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F4484-FA0D-356B-3007-1357C059CE42}"/>
              </a:ext>
            </a:extLst>
          </p:cNvPr>
          <p:cNvSpPr>
            <a:spLocks noGrp="1"/>
          </p:cNvSpPr>
          <p:nvPr>
            <p:ph type="title"/>
          </p:nvPr>
        </p:nvSpPr>
        <p:spPr>
          <a:xfrm>
            <a:off x="444500" y="542925"/>
            <a:ext cx="11214100" cy="978729"/>
          </a:xfrm>
        </p:spPr>
        <p:txBody>
          <a:bodyPr/>
          <a:lstStyle/>
          <a:p>
            <a:r>
              <a:rPr lang="en-US" sz="3200" b="1" kern="100" dirty="0">
                <a:effectLst/>
                <a:latin typeface="Calibri" panose="020F0502020204030204" pitchFamily="34" charset="0"/>
                <a:ea typeface="Calibri" panose="020F0502020204030204" pitchFamily="34" charset="0"/>
                <a:cs typeface="Times New Roman" panose="02020603050405020304" pitchFamily="18" charset="0"/>
              </a:rPr>
              <a:t>Conclusion </a:t>
            </a:r>
            <a:br>
              <a:rPr lang="en-US" sz="3200" b="1"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Slide Number Placeholder 2">
            <a:extLst>
              <a:ext uri="{FF2B5EF4-FFF2-40B4-BE49-F238E27FC236}">
                <a16:creationId xmlns:a16="http://schemas.microsoft.com/office/drawing/2014/main" id="{88661343-8284-9325-C1C6-0BDB02DD8C64}"/>
              </a:ext>
            </a:extLst>
          </p:cNvPr>
          <p:cNvSpPr>
            <a:spLocks noGrp="1"/>
          </p:cNvSpPr>
          <p:nvPr>
            <p:ph type="sldNum" sz="quarter" idx="12"/>
          </p:nvPr>
        </p:nvSpPr>
        <p:spPr/>
        <p:txBody>
          <a:bodyPr/>
          <a:lstStyle/>
          <a:p>
            <a:fld id="{C263D6C4-4840-40CC-AC84-17E24B3B7BDE}" type="slidenum">
              <a:rPr lang="en-US" noProof="0" smtClean="0"/>
              <a:pPr/>
              <a:t>22</a:t>
            </a:fld>
            <a:endParaRPr lang="en-US" noProof="0" dirty="0"/>
          </a:p>
        </p:txBody>
      </p:sp>
      <p:sp>
        <p:nvSpPr>
          <p:cNvPr id="5" name="Content Placeholder 4">
            <a:extLst>
              <a:ext uri="{FF2B5EF4-FFF2-40B4-BE49-F238E27FC236}">
                <a16:creationId xmlns:a16="http://schemas.microsoft.com/office/drawing/2014/main" id="{F6476C56-3D55-47FF-97FF-D4A3A8F08591}"/>
              </a:ext>
            </a:extLst>
          </p:cNvPr>
          <p:cNvSpPr>
            <a:spLocks noGrp="1"/>
          </p:cNvSpPr>
          <p:nvPr>
            <p:ph idx="1"/>
          </p:nvPr>
        </p:nvSpPr>
        <p:spPr>
          <a:xfrm>
            <a:off x="989901" y="1444649"/>
            <a:ext cx="10668699" cy="4579079"/>
          </a:xfrm>
        </p:spPr>
        <p:txBody>
          <a:bodyPr/>
          <a:lstStyle/>
          <a:p>
            <a:r>
              <a:rPr lang="en-US" sz="2400" kern="100" dirty="0">
                <a:effectLst/>
                <a:latin typeface="Calibri" panose="020F0502020204030204" pitchFamily="34" charset="0"/>
                <a:ea typeface="Calibri" panose="020F0502020204030204" pitchFamily="34" charset="0"/>
                <a:cs typeface="Times New Roman" panose="02020603050405020304" pitchFamily="18" charset="0"/>
              </a:rPr>
              <a:t>While Random Forest Classifier demonstrates promising results with Dummy Data to get model accuracy of 62% compared to Gradient Boosting with model accuracy of 56%. </a:t>
            </a:r>
          </a:p>
          <a:p>
            <a:r>
              <a:rPr lang="en-US" sz="2400" kern="100" dirty="0">
                <a:effectLst/>
                <a:latin typeface="Calibri" panose="020F0502020204030204" pitchFamily="34" charset="0"/>
                <a:ea typeface="Calibri" panose="020F0502020204030204" pitchFamily="34" charset="0"/>
                <a:cs typeface="Times New Roman" panose="02020603050405020304" pitchFamily="18" charset="0"/>
              </a:rPr>
              <a:t>This Findings suggest that AI-driven guest profiling can significantly enhance hotel management with real time data. </a:t>
            </a:r>
            <a:endParaRPr lang="en-US" dirty="0"/>
          </a:p>
        </p:txBody>
      </p:sp>
    </p:spTree>
    <p:extLst>
      <p:ext uri="{BB962C8B-B14F-4D97-AF65-F5344CB8AC3E}">
        <p14:creationId xmlns:p14="http://schemas.microsoft.com/office/powerpoint/2010/main" val="11475572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ACF31-6960-6441-8E9B-C1F67FC567AA}"/>
              </a:ext>
            </a:extLst>
          </p:cNvPr>
          <p:cNvSpPr>
            <a:spLocks noGrp="1"/>
          </p:cNvSpPr>
          <p:nvPr>
            <p:ph type="title"/>
          </p:nvPr>
        </p:nvSpPr>
        <p:spPr>
          <a:xfrm>
            <a:off x="444500" y="542925"/>
            <a:ext cx="11214100" cy="535531"/>
          </a:xfrm>
        </p:spPr>
        <p:txBody>
          <a:bodyPr wrap="square" anchor="t">
            <a:normAutofit/>
          </a:bodyPr>
          <a:lstStyle/>
          <a:p>
            <a:r>
              <a:rPr lang="en-US" dirty="0"/>
              <a:t>Future Work</a:t>
            </a:r>
          </a:p>
        </p:txBody>
      </p:sp>
      <p:sp>
        <p:nvSpPr>
          <p:cNvPr id="3" name="Slide Number Placeholder 2">
            <a:extLst>
              <a:ext uri="{FF2B5EF4-FFF2-40B4-BE49-F238E27FC236}">
                <a16:creationId xmlns:a16="http://schemas.microsoft.com/office/drawing/2014/main" id="{E4BB4BD4-4526-7A9F-28DE-E3E3790B5FC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23</a:t>
            </a:fld>
            <a:endParaRPr lang="en-US" noProof="0"/>
          </a:p>
        </p:txBody>
      </p:sp>
      <p:sp>
        <p:nvSpPr>
          <p:cNvPr id="5" name="Content Placeholder 4">
            <a:extLst>
              <a:ext uri="{FF2B5EF4-FFF2-40B4-BE49-F238E27FC236}">
                <a16:creationId xmlns:a16="http://schemas.microsoft.com/office/drawing/2014/main" id="{4913CF33-54E1-A0F3-C46D-2439E2CEB113}"/>
              </a:ext>
            </a:extLst>
          </p:cNvPr>
          <p:cNvSpPr>
            <a:spLocks noGrp="1"/>
          </p:cNvSpPr>
          <p:nvPr>
            <p:ph idx="1"/>
          </p:nvPr>
        </p:nvSpPr>
        <p:spPr/>
        <p:txBody>
          <a:bodyPr/>
          <a:lstStyle/>
          <a:p>
            <a:r>
              <a:rPr lang="en-US" kern="100" dirty="0">
                <a:effectLst/>
                <a:latin typeface="Calibri" panose="020F0502020204030204" pitchFamily="34" charset="0"/>
                <a:ea typeface="Calibri" panose="020F0502020204030204" pitchFamily="34" charset="0"/>
                <a:cs typeface="Times New Roman" panose="02020603050405020304" pitchFamily="18" charset="0"/>
              </a:rPr>
              <a:t>Future work includes expanding the dataset, incorporating additional features, and exploring advance deep learning approaches for more nuanced behavioral predictions and expanding the dataset to include online behavior and social media interactions.</a:t>
            </a:r>
          </a:p>
          <a:p>
            <a:r>
              <a:rPr lang="en-US" kern="100" dirty="0">
                <a:latin typeface="Calibri" panose="020F0502020204030204" pitchFamily="34" charset="0"/>
                <a:ea typeface="Calibri" panose="020F0502020204030204" pitchFamily="34" charset="0"/>
                <a:cs typeface="Times New Roman" panose="02020603050405020304" pitchFamily="18" charset="0"/>
              </a:rPr>
              <a:t>Project the sample prototype to respective hotel management IT Team, As they have updated some changes and asked to improve the model further by giving some insights. </a:t>
            </a:r>
            <a:endParaRPr lang="en-US"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269170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585C1-1091-6597-4860-DAAAB0DAFBBE}"/>
              </a:ext>
            </a:extLst>
          </p:cNvPr>
          <p:cNvSpPr>
            <a:spLocks noGrp="1"/>
          </p:cNvSpPr>
          <p:nvPr>
            <p:ph type="title"/>
          </p:nvPr>
        </p:nvSpPr>
        <p:spPr/>
        <p:txBody>
          <a:bodyPr/>
          <a:lstStyle/>
          <a:p>
            <a:r>
              <a:rPr lang="en-US" dirty="0"/>
              <a:t>References</a:t>
            </a:r>
          </a:p>
        </p:txBody>
      </p:sp>
      <p:sp>
        <p:nvSpPr>
          <p:cNvPr id="3" name="Slide Number Placeholder 2">
            <a:extLst>
              <a:ext uri="{FF2B5EF4-FFF2-40B4-BE49-F238E27FC236}">
                <a16:creationId xmlns:a16="http://schemas.microsoft.com/office/drawing/2014/main" id="{B299C6D2-68D5-75C6-D2D3-FB28D408F30A}"/>
              </a:ext>
            </a:extLst>
          </p:cNvPr>
          <p:cNvSpPr>
            <a:spLocks noGrp="1"/>
          </p:cNvSpPr>
          <p:nvPr>
            <p:ph type="sldNum" sz="quarter" idx="12"/>
          </p:nvPr>
        </p:nvSpPr>
        <p:spPr/>
        <p:txBody>
          <a:bodyPr/>
          <a:lstStyle/>
          <a:p>
            <a:fld id="{C263D6C4-4840-40CC-AC84-17E24B3B7BDE}" type="slidenum">
              <a:rPr lang="en-US" noProof="0" smtClean="0"/>
              <a:pPr/>
              <a:t>24</a:t>
            </a:fld>
            <a:endParaRPr lang="en-US" noProof="0" dirty="0"/>
          </a:p>
        </p:txBody>
      </p:sp>
      <p:sp>
        <p:nvSpPr>
          <p:cNvPr id="4" name="Text Placeholder 3">
            <a:extLst>
              <a:ext uri="{FF2B5EF4-FFF2-40B4-BE49-F238E27FC236}">
                <a16:creationId xmlns:a16="http://schemas.microsoft.com/office/drawing/2014/main" id="{A3F755A5-9FD9-D676-18DF-388D9FADED55}"/>
              </a:ext>
            </a:extLst>
          </p:cNvPr>
          <p:cNvSpPr>
            <a:spLocks noGrp="1"/>
          </p:cNvSpPr>
          <p:nvPr>
            <p:ph type="body" sz="quarter" idx="13"/>
          </p:nvPr>
        </p:nvSpPr>
        <p:spPr>
          <a:xfrm>
            <a:off x="444500" y="1625385"/>
            <a:ext cx="10341688" cy="4495497"/>
          </a:xfrm>
        </p:spPr>
        <p:txBody>
          <a:bodyPr/>
          <a:lstStyle/>
          <a:p>
            <a:pPr algn="l">
              <a:buFont typeface="+mj-lt"/>
              <a:buAutoNum type="arabicPeriod"/>
            </a:pPr>
            <a:r>
              <a:rPr lang="en-US" b="0" i="0">
                <a:effectLst/>
                <a:latin typeface="Söhne"/>
              </a:rPr>
              <a:t>Deshpande. </a:t>
            </a:r>
            <a:r>
              <a:rPr lang="en-US">
                <a:latin typeface="Söhne"/>
              </a:rPr>
              <a:t>2022</a:t>
            </a:r>
            <a:r>
              <a:rPr lang="en-US" b="0" i="0">
                <a:effectLst/>
                <a:latin typeface="Söhne"/>
              </a:rPr>
              <a:t>. </a:t>
            </a:r>
            <a:r>
              <a:rPr lang="en-US" b="0" i="1">
                <a:effectLst/>
                <a:latin typeface="Söhne"/>
              </a:rPr>
              <a:t>An AI Integrated Online Hotel Management System</a:t>
            </a:r>
            <a:r>
              <a:rPr lang="en-US" b="0" i="0">
                <a:effectLst/>
                <a:latin typeface="Söhne"/>
              </a:rPr>
              <a:t>. Journal of Web Engineering &amp; Technology, Volume 9, Issue 1. http://computers.stmjournals.com/index.php?journal=JoWET&amp;page=index</a:t>
            </a:r>
          </a:p>
          <a:p>
            <a:pPr algn="l">
              <a:buFont typeface="+mj-lt"/>
              <a:buAutoNum type="arabicPeriod"/>
            </a:pPr>
            <a:r>
              <a:rPr lang="en-US" b="0" i="0">
                <a:effectLst/>
                <a:latin typeface="Söhne"/>
              </a:rPr>
              <a:t>Eid Alotaibiy. </a:t>
            </a:r>
            <a:r>
              <a:rPr lang="en-US">
                <a:latin typeface="Söhne"/>
              </a:rPr>
              <a:t>2020</a:t>
            </a:r>
            <a:r>
              <a:rPr lang="en-US" b="0" i="0">
                <a:effectLst/>
                <a:latin typeface="Söhne"/>
              </a:rPr>
              <a:t>. </a:t>
            </a:r>
            <a:r>
              <a:rPr lang="en-US" b="0" i="1">
                <a:effectLst/>
                <a:latin typeface="Söhne"/>
              </a:rPr>
              <a:t>Machine Learning in the Hotel Industry</a:t>
            </a:r>
            <a:r>
              <a:rPr lang="en-US" b="0" i="0">
                <a:effectLst/>
                <a:latin typeface="Söhne"/>
              </a:rPr>
              <a:t>. </a:t>
            </a:r>
            <a:r>
              <a:rPr lang="en-US">
                <a:latin typeface="Söhne"/>
              </a:rPr>
              <a:t>(JAAUTH), Vol. 18 No. 3, (2020)</a:t>
            </a:r>
            <a:r>
              <a:rPr lang="en-US" b="0" i="0">
                <a:effectLst/>
                <a:latin typeface="Söhne"/>
              </a:rPr>
              <a:t>. https://jaauth.journals.ekb.eg/</a:t>
            </a:r>
          </a:p>
          <a:p>
            <a:pPr algn="l">
              <a:buFont typeface="+mj-lt"/>
              <a:buAutoNum type="arabicPeriod"/>
            </a:pPr>
            <a:r>
              <a:rPr lang="en-US" b="0" i="0">
                <a:effectLst/>
                <a:latin typeface="Söhne"/>
              </a:rPr>
              <a:t>Pongsakorn Limna. </a:t>
            </a:r>
            <a:r>
              <a:rPr lang="en-US">
                <a:latin typeface="Söhne"/>
              </a:rPr>
              <a:t>2022</a:t>
            </a:r>
            <a:r>
              <a:rPr lang="en-US" b="0" i="0">
                <a:effectLst/>
                <a:latin typeface="Söhne"/>
              </a:rPr>
              <a:t>. </a:t>
            </a:r>
            <a:r>
              <a:rPr lang="en-US" b="0" i="1">
                <a:effectLst/>
                <a:latin typeface="Söhne"/>
              </a:rPr>
              <a:t>Artificial Intelligence (AI) in the Hospitality Industry: A Review Article</a:t>
            </a:r>
            <a:r>
              <a:rPr lang="en-US" b="0" i="0">
                <a:effectLst/>
                <a:latin typeface="Söhne"/>
              </a:rPr>
              <a:t>. International Journal of Computing Sciences Research. </a:t>
            </a:r>
            <a:r>
              <a:rPr lang="en-US">
                <a:latin typeface="Söhne"/>
              </a:rPr>
              <a:t>(JAAUTH), Vol. 18 No. 3, (2020) . orcid.org/0000-0002-7448-5261</a:t>
            </a:r>
            <a:endParaRPr lang="en-US" b="0" i="0">
              <a:effectLst/>
              <a:latin typeface="Söhne"/>
            </a:endParaRPr>
          </a:p>
          <a:p>
            <a:pPr algn="l">
              <a:buFont typeface="+mj-lt"/>
              <a:buAutoNum type="arabicPeriod"/>
            </a:pPr>
            <a:r>
              <a:rPr lang="en-US" b="0" i="0">
                <a:effectLst/>
                <a:latin typeface="Söhne"/>
              </a:rPr>
              <a:t>Takayuki Suzuki, Kiminori Gemba, Atsushi Aoyama. </a:t>
            </a:r>
            <a:r>
              <a:rPr lang="en-US">
                <a:latin typeface="Söhne"/>
              </a:rPr>
              <a:t>2023</a:t>
            </a:r>
            <a:r>
              <a:rPr lang="en-US" b="0" i="0">
                <a:effectLst/>
                <a:latin typeface="Söhne"/>
              </a:rPr>
              <a:t>. </a:t>
            </a:r>
            <a:r>
              <a:rPr lang="en-US" b="0" i="1">
                <a:effectLst/>
                <a:latin typeface="Söhne"/>
              </a:rPr>
              <a:t>Hotel Classification Visualization Using Natural Language Processing of User Reviews</a:t>
            </a:r>
            <a:r>
              <a:rPr lang="en-US" b="0" i="0">
                <a:effectLst/>
                <a:latin typeface="Söhne"/>
              </a:rPr>
              <a:t>. Graduate School of Technology Management, Ritsumeikan University, Shiga, Japan. </a:t>
            </a:r>
          </a:p>
          <a:p>
            <a:pPr algn="l">
              <a:buFont typeface="+mj-lt"/>
              <a:buAutoNum type="arabicPeriod"/>
            </a:pPr>
            <a:r>
              <a:rPr lang="en-US" b="0" i="0">
                <a:effectLst/>
                <a:latin typeface="Söhne"/>
              </a:rPr>
              <a:t>Zhang-Bin Chen, Yang Liu. </a:t>
            </a:r>
            <a:r>
              <a:rPr lang="en-US">
                <a:latin typeface="Söhne"/>
              </a:rPr>
              <a:t>2021</a:t>
            </a:r>
            <a:r>
              <a:rPr lang="en-US" b="0" i="0">
                <a:effectLst/>
                <a:latin typeface="Söhne"/>
              </a:rPr>
              <a:t>. </a:t>
            </a:r>
            <a:r>
              <a:rPr lang="en-US" b="0" i="1">
                <a:effectLst/>
                <a:latin typeface="Söhne"/>
              </a:rPr>
              <a:t>Application of Face Recognition in Smart Hotels</a:t>
            </a:r>
            <a:r>
              <a:rPr lang="en-US" b="0" i="0">
                <a:effectLst/>
                <a:latin typeface="Söhne"/>
              </a:rPr>
              <a:t>. IEEE. </a:t>
            </a:r>
          </a:p>
          <a:p>
            <a:pPr algn="l">
              <a:buFont typeface="+mj-lt"/>
              <a:buAutoNum type="arabicPeriod"/>
            </a:pPr>
            <a:r>
              <a:rPr lang="en-US" b="0" i="0">
                <a:effectLst/>
                <a:latin typeface="Söhne"/>
              </a:rPr>
              <a:t>M. Venkata Rakesh. 2022 . </a:t>
            </a:r>
            <a:r>
              <a:rPr lang="en-US" b="0" i="1">
                <a:effectLst/>
                <a:latin typeface="Söhne"/>
              </a:rPr>
              <a:t>Hotel Booking Cancellation Prediction using ML algorithms</a:t>
            </a:r>
            <a:r>
              <a:rPr lang="en-US" b="0" i="0">
                <a:effectLst/>
                <a:latin typeface="Söhne"/>
              </a:rPr>
              <a:t>. Department of CSE, Sathyabama Institute of Science and Technology, Chennai. [DOI: 10.1109/ICAIS53314.2022.9742843]</a:t>
            </a:r>
          </a:p>
          <a:p>
            <a:pPr marL="0" indent="0">
              <a:buNone/>
            </a:pPr>
            <a:endParaRPr lang="en-US" dirty="0"/>
          </a:p>
        </p:txBody>
      </p:sp>
    </p:spTree>
    <p:extLst>
      <p:ext uri="{BB962C8B-B14F-4D97-AF65-F5344CB8AC3E}">
        <p14:creationId xmlns:p14="http://schemas.microsoft.com/office/powerpoint/2010/main" val="2510837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title"/>
          </p:nvPr>
        </p:nvSpPr>
        <p:spPr>
          <a:xfrm>
            <a:off x="533399" y="3200400"/>
            <a:ext cx="7551057" cy="2859313"/>
          </a:xfrm>
        </p:spPr>
        <p:txBody>
          <a:bodyPr anchor="t">
            <a:normAutofit/>
          </a:bodyPr>
          <a:lstStyle/>
          <a:p>
            <a:r>
              <a:rPr lang="en-US" dirty="0"/>
              <a:t>Thank You </a:t>
            </a:r>
            <a:endParaRPr lang="en-GB" dirty="0"/>
          </a:p>
        </p:txBody>
      </p:sp>
      <p:sp>
        <p:nvSpPr>
          <p:cNvPr id="7" name="Slide Number Placeholder 2">
            <a:extLst>
              <a:ext uri="{FF2B5EF4-FFF2-40B4-BE49-F238E27FC236}">
                <a16:creationId xmlns:a16="http://schemas.microsoft.com/office/drawing/2014/main" id="{B67A4191-AF6E-5137-76D4-12AA240F728D}"/>
              </a:ext>
            </a:extLst>
          </p:cNvPr>
          <p:cNvSpPr>
            <a:spLocks noGrp="1"/>
          </p:cNvSpPr>
          <p:nvPr>
            <p:ph type="sldNum" sz="quarter" idx="12"/>
          </p:nvPr>
        </p:nvSpPr>
        <p:spPr>
          <a:xfrm>
            <a:off x="11252200" y="6315075"/>
            <a:ext cx="406400" cy="365125"/>
          </a:xfrm>
        </p:spPr>
        <p:txBody>
          <a:bodyPr/>
          <a:lstStyle/>
          <a:p>
            <a:pPr>
              <a:spcAft>
                <a:spcPts val="600"/>
              </a:spcAft>
            </a:pPr>
            <a:fld id="{C263D6C4-4840-40CC-AC84-17E24B3B7BDE}" type="slidenum">
              <a:rPr lang="en-US" noProof="0" smtClean="0"/>
              <a:pPr>
                <a:spcAft>
                  <a:spcPts val="600"/>
                </a:spcAft>
              </a:pPr>
              <a:t>25</a:t>
            </a:fld>
            <a:endParaRPr lang="en-US" noProof="0"/>
          </a:p>
        </p:txBody>
      </p:sp>
    </p:spTree>
    <p:extLst>
      <p:ext uri="{BB962C8B-B14F-4D97-AF65-F5344CB8AC3E}">
        <p14:creationId xmlns:p14="http://schemas.microsoft.com/office/powerpoint/2010/main" val="4406968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A3DC75-1C0E-CC24-1958-63FB74F95E4C}"/>
              </a:ext>
            </a:extLst>
          </p:cNvPr>
          <p:cNvSpPr>
            <a:spLocks noGrp="1"/>
          </p:cNvSpPr>
          <p:nvPr>
            <p:ph type="sldNum" sz="quarter" idx="12"/>
          </p:nvPr>
        </p:nvSpPr>
        <p:spPr/>
        <p:txBody>
          <a:bodyPr/>
          <a:lstStyle/>
          <a:p>
            <a:fld id="{C263D6C4-4840-40CC-AC84-17E24B3B7BDE}" type="slidenum">
              <a:rPr lang="en-US" noProof="0" smtClean="0"/>
              <a:pPr/>
              <a:t>3</a:t>
            </a:fld>
            <a:endParaRPr lang="en-US" noProof="0" dirty="0"/>
          </a:p>
        </p:txBody>
      </p:sp>
      <p:sp>
        <p:nvSpPr>
          <p:cNvPr id="4" name="TextBox 3">
            <a:extLst>
              <a:ext uri="{FF2B5EF4-FFF2-40B4-BE49-F238E27FC236}">
                <a16:creationId xmlns:a16="http://schemas.microsoft.com/office/drawing/2014/main" id="{4E3C0599-601D-E6E4-D321-BF943B3F9729}"/>
              </a:ext>
            </a:extLst>
          </p:cNvPr>
          <p:cNvSpPr txBox="1"/>
          <p:nvPr/>
        </p:nvSpPr>
        <p:spPr>
          <a:xfrm>
            <a:off x="2428568" y="2332391"/>
            <a:ext cx="7678994" cy="2339102"/>
          </a:xfrm>
          <a:prstGeom prst="rect">
            <a:avLst/>
          </a:prstGeom>
          <a:noFill/>
        </p:spPr>
        <p:txBody>
          <a:bodyPr wrap="square">
            <a:spAutoFit/>
          </a:bodyPr>
          <a:lstStyle/>
          <a:p>
            <a:pPr algn="ctr"/>
            <a:r>
              <a:rPr lang="en-US" sz="4400" b="0" i="0" u="none" strike="noStrike" dirty="0">
                <a:solidFill>
                  <a:srgbClr val="FFFFFF"/>
                </a:solidFill>
                <a:effectLst/>
                <a:latin typeface="Oswald" panose="020F0502020204030204" pitchFamily="2" charset="0"/>
              </a:rPr>
              <a:t>Literature Review</a:t>
            </a:r>
          </a:p>
          <a:p>
            <a:endParaRPr lang="en-US" dirty="0">
              <a:solidFill>
                <a:srgbClr val="FFFFFF"/>
              </a:solidFill>
              <a:latin typeface="Oswald" panose="020F0502020204030204" pitchFamily="2" charset="0"/>
            </a:endParaRPr>
          </a:p>
          <a:p>
            <a:pPr algn="ctr" rtl="0">
              <a:spcBef>
                <a:spcPts val="0"/>
              </a:spcBef>
              <a:spcAft>
                <a:spcPts val="0"/>
              </a:spcAft>
            </a:pPr>
            <a:r>
              <a:rPr lang="en-US" sz="2400" b="1" i="0" u="none" strike="noStrike" dirty="0">
                <a:solidFill>
                  <a:srgbClr val="CACACA"/>
                </a:solidFill>
                <a:effectLst/>
                <a:latin typeface="Average"/>
              </a:rPr>
              <a:t>By</a:t>
            </a:r>
            <a:endParaRPr lang="en-US" sz="2400" b="1" dirty="0">
              <a:effectLst/>
            </a:endParaRPr>
          </a:p>
          <a:p>
            <a:pPr algn="ctr" rtl="0">
              <a:spcBef>
                <a:spcPts val="0"/>
              </a:spcBef>
              <a:spcAft>
                <a:spcPts val="0"/>
              </a:spcAft>
            </a:pPr>
            <a:r>
              <a:rPr lang="en-US" sz="2400" b="1" i="0" u="none" strike="noStrike" dirty="0">
                <a:solidFill>
                  <a:srgbClr val="CACACA"/>
                </a:solidFill>
                <a:effectLst/>
                <a:latin typeface="Average"/>
              </a:rPr>
              <a:t>Mithun Dama</a:t>
            </a:r>
            <a:endParaRPr lang="en-US" sz="2400" b="1" dirty="0">
              <a:effectLst/>
            </a:endParaRPr>
          </a:p>
          <a:p>
            <a:br>
              <a:rPr lang="en-US" dirty="0"/>
            </a:br>
            <a:endParaRPr lang="en-US" dirty="0"/>
          </a:p>
        </p:txBody>
      </p:sp>
    </p:spTree>
    <p:extLst>
      <p:ext uri="{BB962C8B-B14F-4D97-AF65-F5344CB8AC3E}">
        <p14:creationId xmlns:p14="http://schemas.microsoft.com/office/powerpoint/2010/main" val="1544156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A3DC75-1C0E-CC24-1958-63FB74F95E4C}"/>
              </a:ext>
            </a:extLst>
          </p:cNvPr>
          <p:cNvSpPr>
            <a:spLocks noGrp="1"/>
          </p:cNvSpPr>
          <p:nvPr>
            <p:ph type="sldNum" sz="quarter" idx="12"/>
          </p:nvPr>
        </p:nvSpPr>
        <p:spPr/>
        <p:txBody>
          <a:bodyPr/>
          <a:lstStyle/>
          <a:p>
            <a:fld id="{C263D6C4-4840-40CC-AC84-17E24B3B7BDE}" type="slidenum">
              <a:rPr lang="en-US" noProof="0" smtClean="0"/>
              <a:pPr/>
              <a:t>4</a:t>
            </a:fld>
            <a:endParaRPr lang="en-US" noProof="0" dirty="0"/>
          </a:p>
        </p:txBody>
      </p:sp>
      <p:sp>
        <p:nvSpPr>
          <p:cNvPr id="4" name="TextBox 3">
            <a:extLst>
              <a:ext uri="{FF2B5EF4-FFF2-40B4-BE49-F238E27FC236}">
                <a16:creationId xmlns:a16="http://schemas.microsoft.com/office/drawing/2014/main" id="{1CC54DFB-8EBC-791D-3A5A-952EC431D2AF}"/>
              </a:ext>
            </a:extLst>
          </p:cNvPr>
          <p:cNvSpPr txBox="1"/>
          <p:nvPr/>
        </p:nvSpPr>
        <p:spPr>
          <a:xfrm>
            <a:off x="0" y="92584"/>
            <a:ext cx="12192000" cy="6755696"/>
          </a:xfrm>
          <a:prstGeom prst="rect">
            <a:avLst/>
          </a:prstGeom>
          <a:noFill/>
        </p:spPr>
        <p:txBody>
          <a:bodyPr wrap="square">
            <a:spAutoFit/>
          </a:bodyPr>
          <a:lstStyle/>
          <a:p>
            <a:pPr rtl="0">
              <a:spcBef>
                <a:spcPts val="0"/>
              </a:spcBef>
              <a:spcAft>
                <a:spcPts val="0"/>
              </a:spcAft>
            </a:pPr>
            <a:br>
              <a:rPr lang="en-US" b="0" dirty="0">
                <a:solidFill>
                  <a:schemeClr val="bg1"/>
                </a:solidFill>
                <a:effectLst/>
              </a:rPr>
            </a:br>
            <a:r>
              <a:rPr lang="en-US" sz="2000" b="1" i="0" u="sng" dirty="0">
                <a:solidFill>
                  <a:schemeClr val="bg1"/>
                </a:solidFill>
                <a:effectLst/>
                <a:highlight>
                  <a:srgbClr val="63B7C6"/>
                </a:highlight>
                <a:latin typeface="Söhne"/>
              </a:rPr>
              <a:t>"An AI Integrated Online Hotel Management System"</a:t>
            </a:r>
            <a:endParaRPr lang="en-US" sz="1600" b="0" dirty="0">
              <a:solidFill>
                <a:schemeClr val="bg1"/>
              </a:solidFill>
              <a:effectLst/>
              <a:highlight>
                <a:srgbClr val="63B7C6"/>
              </a:highlight>
              <a:latin typeface="Söhne"/>
            </a:endParaRPr>
          </a:p>
          <a:p>
            <a:pPr rtl="0">
              <a:spcBef>
                <a:spcPts val="0"/>
              </a:spcBef>
              <a:spcAft>
                <a:spcPts val="0"/>
              </a:spcAft>
            </a:pPr>
            <a:br>
              <a:rPr lang="en-US" sz="1600" b="0" dirty="0">
                <a:solidFill>
                  <a:schemeClr val="bg1"/>
                </a:solidFill>
                <a:effectLst/>
                <a:latin typeface="Söhne"/>
              </a:rPr>
            </a:br>
            <a:r>
              <a:rPr lang="en-US" sz="1600" b="1" i="0" u="sng" dirty="0">
                <a:solidFill>
                  <a:schemeClr val="bg1"/>
                </a:solidFill>
                <a:effectLst/>
                <a:highlight>
                  <a:srgbClr val="002136"/>
                </a:highlight>
                <a:latin typeface="Söhne"/>
              </a:rPr>
              <a:t>Goal:</a:t>
            </a:r>
            <a:r>
              <a:rPr lang="en-US" sz="1600" b="1" i="0" u="none" strike="noStrike" dirty="0">
                <a:solidFill>
                  <a:schemeClr val="bg1"/>
                </a:solidFill>
                <a:effectLst/>
                <a:highlight>
                  <a:srgbClr val="002136"/>
                </a:highlight>
                <a:latin typeface="Söhne"/>
              </a:rPr>
              <a:t>   </a:t>
            </a:r>
            <a:r>
              <a:rPr lang="en-US" sz="1600" b="1" i="0" u="none" strike="noStrike" dirty="0">
                <a:solidFill>
                  <a:schemeClr val="bg1"/>
                </a:solidFill>
                <a:effectLst/>
                <a:latin typeface="Söhne"/>
              </a:rPr>
              <a:t>Develop an AI-integrated online hotel management system to: </a:t>
            </a:r>
            <a:endParaRPr lang="en-US" sz="1600" b="0" dirty="0">
              <a:solidFill>
                <a:schemeClr val="bg1"/>
              </a:solidFill>
              <a:effectLst/>
              <a:latin typeface="Söhne"/>
            </a:endParaRPr>
          </a:p>
          <a:p>
            <a:pPr marL="285750" indent="-285750" rtl="0">
              <a:spcBef>
                <a:spcPts val="0"/>
              </a:spcBef>
              <a:spcAft>
                <a:spcPts val="0"/>
              </a:spcAft>
              <a:buFont typeface="Wingdings" panose="05000000000000000000" pitchFamily="2" charset="2"/>
              <a:buChar char="§"/>
            </a:pPr>
            <a:r>
              <a:rPr lang="en-US" sz="1600" b="0" i="0" u="none" strike="noStrike" dirty="0">
                <a:solidFill>
                  <a:schemeClr val="bg1"/>
                </a:solidFill>
                <a:effectLst/>
                <a:latin typeface="Söhne"/>
              </a:rPr>
              <a:t>Simplify daily hotel operations. </a:t>
            </a:r>
          </a:p>
          <a:p>
            <a:pPr marL="285750" indent="-285750" rtl="0">
              <a:spcBef>
                <a:spcPts val="0"/>
              </a:spcBef>
              <a:spcAft>
                <a:spcPts val="0"/>
              </a:spcAft>
              <a:buFont typeface="Wingdings" panose="05000000000000000000" pitchFamily="2" charset="2"/>
              <a:buChar char="§"/>
            </a:pPr>
            <a:r>
              <a:rPr lang="en-US" sz="1600" b="0" i="0" u="none" strike="noStrike" dirty="0">
                <a:solidFill>
                  <a:schemeClr val="bg1"/>
                </a:solidFill>
                <a:effectLst/>
                <a:latin typeface="Söhne"/>
              </a:rPr>
              <a:t>Enhance user experience.</a:t>
            </a:r>
          </a:p>
          <a:p>
            <a:pPr marL="285750" indent="-285750" rtl="0">
              <a:spcBef>
                <a:spcPts val="0"/>
              </a:spcBef>
              <a:spcAft>
                <a:spcPts val="0"/>
              </a:spcAft>
              <a:buFont typeface="Wingdings" panose="05000000000000000000" pitchFamily="2" charset="2"/>
              <a:buChar char="§"/>
            </a:pPr>
            <a:r>
              <a:rPr lang="en-US" sz="1600" b="0" i="0" u="none" strike="noStrike" dirty="0">
                <a:solidFill>
                  <a:schemeClr val="bg1"/>
                </a:solidFill>
                <a:effectLst/>
                <a:latin typeface="Söhne"/>
              </a:rPr>
              <a:t>Bridge the communication gap between hotel employees and customers.</a:t>
            </a:r>
            <a:endParaRPr lang="en-US" sz="1600" b="0" dirty="0">
              <a:solidFill>
                <a:schemeClr val="bg1"/>
              </a:solidFill>
              <a:effectLst/>
              <a:latin typeface="Söhne"/>
            </a:endParaRPr>
          </a:p>
          <a:p>
            <a:pPr rtl="0">
              <a:spcBef>
                <a:spcPts val="0"/>
              </a:spcBef>
              <a:spcAft>
                <a:spcPts val="0"/>
              </a:spcAft>
            </a:pPr>
            <a:br>
              <a:rPr lang="en-US" sz="1600" b="0" dirty="0">
                <a:solidFill>
                  <a:schemeClr val="bg1"/>
                </a:solidFill>
                <a:effectLst/>
                <a:latin typeface="Söhne"/>
              </a:rPr>
            </a:br>
            <a:r>
              <a:rPr lang="en-US" sz="1600" b="1" i="0" u="sng" dirty="0">
                <a:solidFill>
                  <a:schemeClr val="bg1"/>
                </a:solidFill>
                <a:effectLst/>
                <a:highlight>
                  <a:srgbClr val="002136"/>
                </a:highlight>
                <a:latin typeface="Söhne"/>
              </a:rPr>
              <a:t>Dataset:</a:t>
            </a:r>
            <a:r>
              <a:rPr lang="en-US" sz="1600" b="0" i="0" u="none" strike="noStrike" dirty="0">
                <a:solidFill>
                  <a:schemeClr val="bg1"/>
                </a:solidFill>
                <a:effectLst/>
                <a:highlight>
                  <a:srgbClr val="002136"/>
                </a:highlight>
                <a:latin typeface="Söhne"/>
              </a:rPr>
              <a:t>  </a:t>
            </a:r>
            <a:endParaRPr lang="en-US" sz="1600" b="0" dirty="0">
              <a:solidFill>
                <a:schemeClr val="bg1"/>
              </a:solidFill>
              <a:effectLst/>
              <a:highlight>
                <a:srgbClr val="002136"/>
              </a:highlight>
              <a:latin typeface="Söhne"/>
            </a:endParaRPr>
          </a:p>
          <a:p>
            <a:pPr rtl="0" fontAlgn="base">
              <a:spcBef>
                <a:spcPts val="1500"/>
              </a:spcBef>
              <a:spcAft>
                <a:spcPts val="0"/>
              </a:spcAft>
              <a:buFont typeface="Arial" panose="020B0604020202020204" pitchFamily="34" charset="0"/>
              <a:buChar char="•"/>
            </a:pPr>
            <a:r>
              <a:rPr lang="en-US" sz="1600" b="0" i="0" u="none" strike="noStrike" dirty="0">
                <a:solidFill>
                  <a:schemeClr val="bg1"/>
                </a:solidFill>
                <a:effectLst/>
                <a:latin typeface="Söhne"/>
              </a:rPr>
              <a:t>User details: Email, Phone, Address.</a:t>
            </a:r>
          </a:p>
          <a:p>
            <a:pPr rtl="0" fontAlgn="base">
              <a:spcBef>
                <a:spcPts val="0"/>
              </a:spcBef>
              <a:spcAft>
                <a:spcPts val="0"/>
              </a:spcAft>
              <a:buFont typeface="Arial" panose="020B0604020202020204" pitchFamily="34" charset="0"/>
              <a:buChar char="•"/>
            </a:pPr>
            <a:r>
              <a:rPr lang="en-US" sz="1600" b="0" i="0" u="none" strike="noStrike" dirty="0">
                <a:solidFill>
                  <a:schemeClr val="bg1"/>
                </a:solidFill>
                <a:effectLst/>
                <a:latin typeface="Söhne"/>
              </a:rPr>
              <a:t>Room/Table specifics: Type, Price, Capacity.</a:t>
            </a:r>
          </a:p>
          <a:p>
            <a:pPr rtl="0" fontAlgn="base">
              <a:spcBef>
                <a:spcPts val="0"/>
              </a:spcBef>
              <a:spcAft>
                <a:spcPts val="0"/>
              </a:spcAft>
              <a:buFont typeface="Arial" panose="020B0604020202020204" pitchFamily="34" charset="0"/>
              <a:buChar char="•"/>
            </a:pPr>
            <a:r>
              <a:rPr lang="en-US" sz="1600" b="0" i="0" u="none" strike="noStrike" dirty="0">
                <a:solidFill>
                  <a:schemeClr val="bg1"/>
                </a:solidFill>
                <a:effectLst/>
                <a:latin typeface="Söhne"/>
              </a:rPr>
              <a:t>User credentials: Name, Password, Mail.</a:t>
            </a:r>
          </a:p>
          <a:p>
            <a:pPr rtl="0">
              <a:spcBef>
                <a:spcPts val="1500"/>
              </a:spcBef>
              <a:spcAft>
                <a:spcPts val="0"/>
              </a:spcAft>
            </a:pPr>
            <a:r>
              <a:rPr lang="en-US" sz="1600" b="1" i="0" u="sng" dirty="0">
                <a:solidFill>
                  <a:schemeClr val="bg1"/>
                </a:solidFill>
                <a:effectLst/>
                <a:highlight>
                  <a:srgbClr val="002136"/>
                </a:highlight>
                <a:latin typeface="Söhne"/>
              </a:rPr>
              <a:t>Methodology:</a:t>
            </a:r>
            <a:r>
              <a:rPr lang="en-US" sz="1600" b="1" i="0" u="none" strike="noStrike" dirty="0">
                <a:solidFill>
                  <a:schemeClr val="bg1"/>
                </a:solidFill>
                <a:effectLst/>
                <a:highlight>
                  <a:srgbClr val="002136"/>
                </a:highlight>
                <a:latin typeface="Söhne"/>
              </a:rPr>
              <a:t>   </a:t>
            </a:r>
            <a:r>
              <a:rPr lang="en-US" sz="1600" b="0" i="0" u="none" strike="noStrike" dirty="0">
                <a:solidFill>
                  <a:schemeClr val="bg1"/>
                </a:solidFill>
                <a:effectLst/>
                <a:latin typeface="Söhne"/>
              </a:rPr>
              <a:t>Divided system into distinct modules: User Interface, Registration, Login, Admin, Customer, and Chatbot. Utilized Dialog Flow for chatbot (Jarvis) to interact in English and Hindi.</a:t>
            </a:r>
            <a:endParaRPr lang="en-US" sz="1600" b="0" dirty="0">
              <a:solidFill>
                <a:schemeClr val="bg1"/>
              </a:solidFill>
              <a:effectLst/>
              <a:latin typeface="Söhne"/>
            </a:endParaRPr>
          </a:p>
          <a:p>
            <a:pPr rtl="0">
              <a:spcBef>
                <a:spcPts val="1500"/>
              </a:spcBef>
              <a:spcAft>
                <a:spcPts val="0"/>
              </a:spcAft>
            </a:pPr>
            <a:r>
              <a:rPr lang="en-US" sz="1600" b="1" i="0" u="sng" dirty="0">
                <a:solidFill>
                  <a:schemeClr val="bg1"/>
                </a:solidFill>
                <a:effectLst/>
                <a:highlight>
                  <a:srgbClr val="002136"/>
                </a:highlight>
                <a:latin typeface="Söhne"/>
              </a:rPr>
              <a:t>Results:</a:t>
            </a:r>
            <a:r>
              <a:rPr lang="en-US" sz="1600" b="1" i="0" u="none" strike="noStrike" dirty="0">
                <a:solidFill>
                  <a:schemeClr val="bg1"/>
                </a:solidFill>
                <a:effectLst/>
                <a:highlight>
                  <a:srgbClr val="002136"/>
                </a:highlight>
                <a:latin typeface="Söhne"/>
              </a:rPr>
              <a:t>   </a:t>
            </a:r>
            <a:r>
              <a:rPr lang="en-US" sz="1600" b="0" i="0" u="none" strike="noStrike" dirty="0">
                <a:solidFill>
                  <a:schemeClr val="bg1"/>
                </a:solidFill>
                <a:effectLst/>
                <a:latin typeface="Söhne"/>
              </a:rPr>
              <a:t>Centralized information system, Enhanced data security through unique authentication, Integration of a chatbot for improved user interaction, 360° view of the hotel provided.</a:t>
            </a:r>
            <a:endParaRPr lang="en-US" sz="1600" b="0" dirty="0">
              <a:solidFill>
                <a:schemeClr val="bg1"/>
              </a:solidFill>
              <a:effectLst/>
              <a:latin typeface="Söhne"/>
            </a:endParaRPr>
          </a:p>
          <a:p>
            <a:pPr rtl="0">
              <a:spcBef>
                <a:spcPts val="1500"/>
              </a:spcBef>
              <a:spcAft>
                <a:spcPts val="0"/>
              </a:spcAft>
            </a:pPr>
            <a:r>
              <a:rPr lang="en-US" sz="1600" b="1" i="0" u="sng" dirty="0">
                <a:solidFill>
                  <a:schemeClr val="bg1"/>
                </a:solidFill>
                <a:effectLst/>
                <a:highlight>
                  <a:srgbClr val="002136"/>
                </a:highlight>
                <a:latin typeface="Söhne"/>
              </a:rPr>
              <a:t>Conclusion: </a:t>
            </a:r>
            <a:r>
              <a:rPr lang="en-US" sz="1600" b="1" i="0" u="none" strike="noStrike" dirty="0">
                <a:solidFill>
                  <a:schemeClr val="bg1"/>
                </a:solidFill>
                <a:effectLst/>
                <a:highlight>
                  <a:srgbClr val="002136"/>
                </a:highlight>
                <a:latin typeface="Söhne"/>
              </a:rPr>
              <a:t>   </a:t>
            </a:r>
            <a:r>
              <a:rPr lang="en-US" sz="1600" b="0" i="0" u="none" strike="noStrike" dirty="0">
                <a:solidFill>
                  <a:schemeClr val="bg1"/>
                </a:solidFill>
                <a:effectLst/>
                <a:latin typeface="Söhne"/>
              </a:rPr>
              <a:t>The AI-integrated online hotel management system enhances the hotel booking experience, offering a user-friendly interface and effective communication between hotel staff and customers.</a:t>
            </a:r>
            <a:endParaRPr lang="en-US" sz="1600" b="0" dirty="0">
              <a:solidFill>
                <a:schemeClr val="bg1"/>
              </a:solidFill>
              <a:effectLst/>
              <a:latin typeface="Söhne"/>
            </a:endParaRPr>
          </a:p>
          <a:p>
            <a:pPr rtl="0">
              <a:spcBef>
                <a:spcPts val="1500"/>
              </a:spcBef>
              <a:spcAft>
                <a:spcPts val="0"/>
              </a:spcAft>
            </a:pPr>
            <a:r>
              <a:rPr lang="en-US" sz="1600" b="1" i="0" u="sng" dirty="0">
                <a:solidFill>
                  <a:schemeClr val="bg1"/>
                </a:solidFill>
                <a:effectLst/>
                <a:highlight>
                  <a:srgbClr val="002136"/>
                </a:highlight>
                <a:latin typeface="Söhne"/>
              </a:rPr>
              <a:t>Link:</a:t>
            </a:r>
            <a:r>
              <a:rPr lang="en-US" sz="1600" b="0" i="0" u="none" strike="noStrike" dirty="0">
                <a:solidFill>
                  <a:schemeClr val="bg1"/>
                </a:solidFill>
                <a:effectLst/>
                <a:highlight>
                  <a:srgbClr val="002136"/>
                </a:highlight>
                <a:latin typeface="Söhne"/>
              </a:rPr>
              <a:t> </a:t>
            </a:r>
            <a:r>
              <a:rPr lang="en-US" sz="1600" b="0" i="0" u="none" strike="noStrike" dirty="0">
                <a:solidFill>
                  <a:schemeClr val="bg1"/>
                </a:solidFill>
                <a:effectLst/>
                <a:latin typeface="Söhne"/>
              </a:rPr>
              <a:t>Journal of Web Engineering &amp; Technology, Volume 9, Issue 1</a:t>
            </a:r>
          </a:p>
          <a:p>
            <a:pPr rtl="0">
              <a:spcBef>
                <a:spcPts val="1500"/>
              </a:spcBef>
              <a:spcAft>
                <a:spcPts val="0"/>
              </a:spcAft>
            </a:pPr>
            <a:endParaRPr lang="en-US" sz="1600" b="0" dirty="0">
              <a:solidFill>
                <a:schemeClr val="bg1"/>
              </a:solidFill>
              <a:effectLst/>
              <a:latin typeface="Söhne"/>
            </a:endParaRPr>
          </a:p>
          <a:p>
            <a:r>
              <a:rPr lang="en-US" sz="1600" b="1" i="0" u="sng" dirty="0">
                <a:solidFill>
                  <a:schemeClr val="bg1"/>
                </a:solidFill>
                <a:effectLst/>
                <a:highlight>
                  <a:srgbClr val="002136"/>
                </a:highlight>
                <a:latin typeface="Söhne"/>
              </a:rPr>
              <a:t>By:</a:t>
            </a:r>
            <a:r>
              <a:rPr lang="en-US" sz="1600" b="0" i="0" u="none" strike="noStrike" dirty="0">
                <a:solidFill>
                  <a:schemeClr val="bg1"/>
                </a:solidFill>
                <a:effectLst/>
                <a:highlight>
                  <a:srgbClr val="002136"/>
                </a:highlight>
                <a:latin typeface="Söhne"/>
              </a:rPr>
              <a:t> </a:t>
            </a:r>
            <a:r>
              <a:rPr lang="en-US" sz="1600" b="0" i="0" u="none" strike="noStrike" dirty="0">
                <a:solidFill>
                  <a:schemeClr val="bg1"/>
                </a:solidFill>
                <a:effectLst/>
                <a:latin typeface="Söhne"/>
              </a:rPr>
              <a:t>Deshpande</a:t>
            </a:r>
            <a:endParaRPr lang="en-US" sz="1600" dirty="0">
              <a:solidFill>
                <a:schemeClr val="bg1"/>
              </a:solidFill>
              <a:latin typeface="Söhne"/>
            </a:endParaRPr>
          </a:p>
        </p:txBody>
      </p:sp>
    </p:spTree>
    <p:extLst>
      <p:ext uri="{BB962C8B-B14F-4D97-AF65-F5344CB8AC3E}">
        <p14:creationId xmlns:p14="http://schemas.microsoft.com/office/powerpoint/2010/main" val="1746339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6A3DC75-1C0E-CC24-1958-63FB74F95E4C}"/>
              </a:ext>
            </a:extLst>
          </p:cNvPr>
          <p:cNvSpPr>
            <a:spLocks noGrp="1"/>
          </p:cNvSpPr>
          <p:nvPr>
            <p:ph type="sldNum" sz="quarter" idx="12"/>
          </p:nvPr>
        </p:nvSpPr>
        <p:spPr/>
        <p:txBody>
          <a:bodyPr/>
          <a:lstStyle/>
          <a:p>
            <a:fld id="{C263D6C4-4840-40CC-AC84-17E24B3B7BDE}" type="slidenum">
              <a:rPr lang="en-US" noProof="0" smtClean="0"/>
              <a:pPr/>
              <a:t>5</a:t>
            </a:fld>
            <a:endParaRPr lang="en-US" noProof="0" dirty="0"/>
          </a:p>
        </p:txBody>
      </p:sp>
      <p:sp>
        <p:nvSpPr>
          <p:cNvPr id="4" name="TextBox 3">
            <a:extLst>
              <a:ext uri="{FF2B5EF4-FFF2-40B4-BE49-F238E27FC236}">
                <a16:creationId xmlns:a16="http://schemas.microsoft.com/office/drawing/2014/main" id="{A5CA2892-C490-9C34-374E-AA2CA383EC17}"/>
              </a:ext>
            </a:extLst>
          </p:cNvPr>
          <p:cNvSpPr txBox="1"/>
          <p:nvPr/>
        </p:nvSpPr>
        <p:spPr>
          <a:xfrm>
            <a:off x="0" y="85777"/>
            <a:ext cx="12192000" cy="6255559"/>
          </a:xfrm>
          <a:prstGeom prst="rect">
            <a:avLst/>
          </a:prstGeom>
          <a:noFill/>
        </p:spPr>
        <p:txBody>
          <a:bodyPr wrap="square">
            <a:spAutoFit/>
          </a:bodyPr>
          <a:lstStyle/>
          <a:p>
            <a:pPr rtl="0">
              <a:spcBef>
                <a:spcPts val="0"/>
              </a:spcBef>
              <a:spcAft>
                <a:spcPts val="0"/>
              </a:spcAft>
            </a:pPr>
            <a:r>
              <a:rPr lang="en-US" sz="2000" b="1" i="0" u="sng" dirty="0">
                <a:solidFill>
                  <a:schemeClr val="bg1"/>
                </a:solidFill>
                <a:effectLst/>
                <a:highlight>
                  <a:srgbClr val="63B7C6"/>
                </a:highlight>
                <a:latin typeface="Söhne"/>
              </a:rPr>
              <a:t>Machine Learning in the Hotel Industry</a:t>
            </a:r>
            <a:endParaRPr lang="en-US" b="0" dirty="0">
              <a:solidFill>
                <a:schemeClr val="bg1"/>
              </a:solidFill>
              <a:effectLst/>
              <a:highlight>
                <a:srgbClr val="63B7C6"/>
              </a:highlight>
              <a:latin typeface="Söhne"/>
            </a:endParaRPr>
          </a:p>
          <a:p>
            <a:pPr rtl="0">
              <a:spcBef>
                <a:spcPts val="0"/>
              </a:spcBef>
              <a:spcAft>
                <a:spcPts val="0"/>
              </a:spcAft>
            </a:pPr>
            <a:br>
              <a:rPr lang="en-US" sz="1600" b="0" dirty="0">
                <a:solidFill>
                  <a:schemeClr val="bg1"/>
                </a:solidFill>
                <a:effectLst/>
                <a:latin typeface="Söhne"/>
              </a:rPr>
            </a:br>
            <a:r>
              <a:rPr lang="en-US" sz="1600" b="1" i="0" u="sng" dirty="0">
                <a:solidFill>
                  <a:schemeClr val="bg1"/>
                </a:solidFill>
                <a:effectLst/>
                <a:highlight>
                  <a:srgbClr val="002136"/>
                </a:highlight>
                <a:latin typeface="Söhne"/>
              </a:rPr>
              <a:t>Research Questions or Goal: </a:t>
            </a:r>
          </a:p>
          <a:p>
            <a:pPr rtl="0">
              <a:spcBef>
                <a:spcPts val="0"/>
              </a:spcBef>
              <a:spcAft>
                <a:spcPts val="0"/>
              </a:spcAft>
            </a:pPr>
            <a:endParaRPr lang="en-US" sz="1600" b="1" i="0" u="sng" dirty="0">
              <a:solidFill>
                <a:schemeClr val="bg1"/>
              </a:solidFill>
              <a:effectLst/>
              <a:latin typeface="Söhne"/>
            </a:endParaRPr>
          </a:p>
          <a:p>
            <a:pPr marL="285750" indent="-285750" rtl="0">
              <a:spcBef>
                <a:spcPts val="0"/>
              </a:spcBef>
              <a:spcAft>
                <a:spcPts val="0"/>
              </a:spcAft>
              <a:buFont typeface="Arial" panose="020B0604020202020204" pitchFamily="34" charset="0"/>
              <a:buChar char="•"/>
            </a:pPr>
            <a:r>
              <a:rPr lang="en-US" sz="1600" b="0" i="0" u="none" strike="noStrike" dirty="0">
                <a:solidFill>
                  <a:schemeClr val="bg1"/>
                </a:solidFill>
                <a:effectLst/>
                <a:latin typeface="Söhne"/>
              </a:rPr>
              <a:t>Where does the hotel industry implement machine learning? </a:t>
            </a:r>
          </a:p>
          <a:p>
            <a:pPr marL="285750" indent="-285750" rtl="0">
              <a:spcBef>
                <a:spcPts val="0"/>
              </a:spcBef>
              <a:spcAft>
                <a:spcPts val="0"/>
              </a:spcAft>
              <a:buFont typeface="Arial" panose="020B0604020202020204" pitchFamily="34" charset="0"/>
              <a:buChar char="•"/>
            </a:pPr>
            <a:r>
              <a:rPr lang="en-US" sz="1600" b="0" i="0" u="none" strike="noStrike" dirty="0">
                <a:solidFill>
                  <a:schemeClr val="bg1"/>
                </a:solidFill>
                <a:effectLst/>
                <a:latin typeface="Söhne"/>
              </a:rPr>
              <a:t> What are the machine learning techniques used in the hotel industry? </a:t>
            </a:r>
          </a:p>
          <a:p>
            <a:pPr marL="285750" indent="-285750" rtl="0">
              <a:spcBef>
                <a:spcPts val="0"/>
              </a:spcBef>
              <a:spcAft>
                <a:spcPts val="0"/>
              </a:spcAft>
              <a:buFont typeface="Arial" panose="020B0604020202020204" pitchFamily="34" charset="0"/>
              <a:buChar char="•"/>
            </a:pPr>
            <a:r>
              <a:rPr lang="en-US" sz="1600" b="0" i="0" u="none" strike="noStrike" dirty="0">
                <a:solidFill>
                  <a:schemeClr val="bg1"/>
                </a:solidFill>
                <a:effectLst/>
                <a:latin typeface="Söhne"/>
              </a:rPr>
              <a:t>Which countries are using machine learning in the hotel industry?</a:t>
            </a:r>
            <a:endParaRPr lang="en-US" sz="1600" b="0" dirty="0">
              <a:solidFill>
                <a:schemeClr val="bg1"/>
              </a:solidFill>
              <a:effectLst/>
              <a:latin typeface="Söhne"/>
            </a:endParaRPr>
          </a:p>
          <a:p>
            <a:pPr rtl="0">
              <a:spcBef>
                <a:spcPts val="0"/>
              </a:spcBef>
              <a:spcAft>
                <a:spcPts val="0"/>
              </a:spcAft>
            </a:pPr>
            <a:r>
              <a:rPr lang="en-US" sz="1600" b="1" i="0" u="sng" dirty="0">
                <a:solidFill>
                  <a:schemeClr val="bg1"/>
                </a:solidFill>
                <a:effectLst/>
                <a:highlight>
                  <a:srgbClr val="002136"/>
                </a:highlight>
                <a:latin typeface="Söhne"/>
              </a:rPr>
              <a:t>Dataset:</a:t>
            </a:r>
            <a:endParaRPr lang="en-US" sz="1600" b="0" dirty="0">
              <a:solidFill>
                <a:schemeClr val="bg1"/>
              </a:solidFill>
              <a:effectLst/>
              <a:highlight>
                <a:srgbClr val="002136"/>
              </a:highlight>
              <a:latin typeface="Söhne"/>
            </a:endParaRPr>
          </a:p>
          <a:p>
            <a:pPr rtl="0" fontAlgn="base">
              <a:spcBef>
                <a:spcPts val="0"/>
              </a:spcBef>
              <a:spcAft>
                <a:spcPts val="0"/>
              </a:spcAft>
              <a:buFont typeface="Arial" panose="020B0604020202020204" pitchFamily="34" charset="0"/>
              <a:buChar char="•"/>
            </a:pPr>
            <a:r>
              <a:rPr lang="en-US" sz="1600" b="0" i="0" u="none" strike="noStrike" dirty="0">
                <a:solidFill>
                  <a:schemeClr val="bg1"/>
                </a:solidFill>
                <a:effectLst/>
                <a:latin typeface="Söhne"/>
              </a:rPr>
              <a:t>Data from online reviews (TripAdvisor, Booking.com), interviews, online ratings, and online surveys.</a:t>
            </a:r>
          </a:p>
          <a:p>
            <a:pPr rtl="0">
              <a:spcBef>
                <a:spcPts val="0"/>
              </a:spcBef>
              <a:spcAft>
                <a:spcPts val="0"/>
              </a:spcAft>
            </a:pPr>
            <a:r>
              <a:rPr lang="en-US" sz="1600" b="1" i="0" u="sng" dirty="0">
                <a:solidFill>
                  <a:schemeClr val="bg1"/>
                </a:solidFill>
                <a:effectLst/>
                <a:highlight>
                  <a:srgbClr val="002136"/>
                </a:highlight>
                <a:latin typeface="Söhne"/>
              </a:rPr>
              <a:t>Results &amp; Limitations:</a:t>
            </a:r>
            <a:endParaRPr lang="en-US" sz="1600" b="0" dirty="0">
              <a:solidFill>
                <a:schemeClr val="bg1"/>
              </a:solidFill>
              <a:effectLst/>
              <a:highlight>
                <a:srgbClr val="002136"/>
              </a:highlight>
              <a:latin typeface="Söhne"/>
            </a:endParaRPr>
          </a:p>
          <a:p>
            <a:pPr marL="457200" rtl="0">
              <a:spcBef>
                <a:spcPts val="0"/>
              </a:spcBef>
              <a:spcAft>
                <a:spcPts val="0"/>
              </a:spcAft>
            </a:pPr>
            <a:r>
              <a:rPr lang="en-US" sz="1600" b="1" i="0" u="none" strike="noStrike" dirty="0">
                <a:solidFill>
                  <a:schemeClr val="bg1"/>
                </a:solidFill>
                <a:effectLst/>
                <a:highlight>
                  <a:srgbClr val="002136"/>
                </a:highlight>
                <a:latin typeface="Söhne"/>
              </a:rPr>
              <a:t>Results:  </a:t>
            </a:r>
          </a:p>
          <a:p>
            <a:pPr marL="457200" rtl="0">
              <a:spcBef>
                <a:spcPts val="0"/>
              </a:spcBef>
              <a:spcAft>
                <a:spcPts val="0"/>
              </a:spcAft>
            </a:pPr>
            <a:r>
              <a:rPr lang="en-US" sz="1600" b="1" i="0" u="none" strike="noStrike" dirty="0">
                <a:solidFill>
                  <a:schemeClr val="bg1"/>
                </a:solidFill>
                <a:effectLst/>
                <a:latin typeface="Söhne"/>
              </a:rPr>
              <a:t>a) </a:t>
            </a:r>
            <a:r>
              <a:rPr lang="en-US" sz="1600" b="0" i="0" u="none" strike="noStrike" dirty="0">
                <a:solidFill>
                  <a:schemeClr val="bg1"/>
                </a:solidFill>
                <a:effectLst/>
                <a:latin typeface="Söhne"/>
              </a:rPr>
              <a:t>Machine learning is applied in areas like understanding online reviews, demand forecasting, price prediction, and cancellation prediction.</a:t>
            </a:r>
            <a:endParaRPr lang="en-US" sz="1600" b="0" dirty="0">
              <a:solidFill>
                <a:schemeClr val="bg1"/>
              </a:solidFill>
              <a:effectLst/>
              <a:latin typeface="Söhne"/>
            </a:endParaRPr>
          </a:p>
          <a:p>
            <a:pPr marL="457200" rtl="0">
              <a:spcBef>
                <a:spcPts val="0"/>
              </a:spcBef>
              <a:spcAft>
                <a:spcPts val="0"/>
              </a:spcAft>
            </a:pPr>
            <a:r>
              <a:rPr lang="en-US" sz="1600" b="1" i="0" u="none" strike="noStrike" dirty="0">
                <a:solidFill>
                  <a:schemeClr val="bg1"/>
                </a:solidFill>
                <a:effectLst/>
                <a:latin typeface="Söhne"/>
              </a:rPr>
              <a:t>b) </a:t>
            </a:r>
            <a:r>
              <a:rPr lang="en-US" sz="1600" b="0" i="0" u="none" strike="noStrike" dirty="0">
                <a:solidFill>
                  <a:schemeClr val="bg1"/>
                </a:solidFill>
                <a:effectLst/>
                <a:latin typeface="Söhne"/>
              </a:rPr>
              <a:t>Several machine learning algorithms have been employed, including XGBoost, Naive Bayes Classifier, and Random Forest Regression.</a:t>
            </a:r>
            <a:endParaRPr lang="en-US" sz="1600" b="0" dirty="0">
              <a:solidFill>
                <a:schemeClr val="bg1"/>
              </a:solidFill>
              <a:effectLst/>
              <a:latin typeface="Söhne"/>
            </a:endParaRPr>
          </a:p>
          <a:p>
            <a:pPr marL="457200" rtl="0">
              <a:spcBef>
                <a:spcPts val="0"/>
              </a:spcBef>
              <a:spcAft>
                <a:spcPts val="0"/>
              </a:spcAft>
            </a:pPr>
            <a:r>
              <a:rPr lang="en-US" sz="1600" b="1" i="0" u="none" strike="noStrike" dirty="0">
                <a:solidFill>
                  <a:schemeClr val="bg1"/>
                </a:solidFill>
                <a:effectLst/>
                <a:latin typeface="Söhne"/>
              </a:rPr>
              <a:t>c)</a:t>
            </a:r>
            <a:r>
              <a:rPr lang="en-US" sz="1600" b="0" i="0" u="none" strike="noStrike" dirty="0">
                <a:solidFill>
                  <a:schemeClr val="bg1"/>
                </a:solidFill>
                <a:effectLst/>
                <a:latin typeface="Söhne"/>
              </a:rPr>
              <a:t> China leads in implementing machine learning in the hotel sector, followed by the USA, Portugal, Spain, and the UK.</a:t>
            </a:r>
            <a:endParaRPr lang="en-US" sz="1600" b="0" dirty="0">
              <a:solidFill>
                <a:schemeClr val="bg1"/>
              </a:solidFill>
              <a:effectLst/>
              <a:latin typeface="Söhne"/>
            </a:endParaRPr>
          </a:p>
          <a:p>
            <a:pPr marL="457200" rtl="0">
              <a:spcBef>
                <a:spcPts val="0"/>
              </a:spcBef>
              <a:spcAft>
                <a:spcPts val="0"/>
              </a:spcAft>
            </a:pPr>
            <a:r>
              <a:rPr lang="en-US" sz="1600" b="1" i="0" u="none" strike="noStrike" dirty="0">
                <a:solidFill>
                  <a:schemeClr val="bg1"/>
                </a:solidFill>
                <a:effectLst/>
                <a:highlight>
                  <a:srgbClr val="002136"/>
                </a:highlight>
                <a:latin typeface="Söhne"/>
              </a:rPr>
              <a:t>Limitations:  </a:t>
            </a:r>
          </a:p>
          <a:p>
            <a:pPr marL="457200" rtl="0">
              <a:spcBef>
                <a:spcPts val="0"/>
              </a:spcBef>
              <a:spcAft>
                <a:spcPts val="0"/>
              </a:spcAft>
            </a:pPr>
            <a:r>
              <a:rPr lang="en-US" sz="1600" b="1" i="0" u="none" strike="noStrike" dirty="0">
                <a:solidFill>
                  <a:schemeClr val="bg1"/>
                </a:solidFill>
                <a:effectLst/>
                <a:latin typeface="Söhne"/>
              </a:rPr>
              <a:t>a) </a:t>
            </a:r>
            <a:r>
              <a:rPr lang="en-US" sz="1600" b="0" i="0" u="none" strike="noStrike" dirty="0">
                <a:solidFill>
                  <a:schemeClr val="bg1"/>
                </a:solidFill>
                <a:effectLst/>
                <a:latin typeface="Söhne"/>
              </a:rPr>
              <a:t>Current research predominantly focuses on reviews from social media and hotel booking platforms.</a:t>
            </a:r>
            <a:endParaRPr lang="en-US" sz="1600" b="0" dirty="0">
              <a:solidFill>
                <a:schemeClr val="bg1"/>
              </a:solidFill>
              <a:effectLst/>
              <a:latin typeface="Söhne"/>
            </a:endParaRPr>
          </a:p>
          <a:p>
            <a:pPr marL="457200" rtl="0">
              <a:spcBef>
                <a:spcPts val="0"/>
              </a:spcBef>
              <a:spcAft>
                <a:spcPts val="0"/>
              </a:spcAft>
            </a:pPr>
            <a:r>
              <a:rPr lang="en-US" sz="1600" b="1" i="0" u="none" strike="noStrike" dirty="0">
                <a:solidFill>
                  <a:schemeClr val="bg1"/>
                </a:solidFill>
                <a:effectLst/>
                <a:latin typeface="Söhne"/>
              </a:rPr>
              <a:t>b)</a:t>
            </a:r>
            <a:r>
              <a:rPr lang="en-US" sz="1600" b="0" i="0" u="none" strike="noStrike" dirty="0">
                <a:solidFill>
                  <a:schemeClr val="bg1"/>
                </a:solidFill>
                <a:effectLst/>
                <a:latin typeface="Söhne"/>
              </a:rPr>
              <a:t>  There's a psychological fear that automation might lead to job loss in certain hotel sectors.</a:t>
            </a:r>
            <a:endParaRPr lang="en-US" sz="1600" b="0" dirty="0">
              <a:solidFill>
                <a:schemeClr val="bg1"/>
              </a:solidFill>
              <a:effectLst/>
              <a:latin typeface="Söhne"/>
            </a:endParaRPr>
          </a:p>
          <a:p>
            <a:pPr marL="457200" rtl="0">
              <a:spcBef>
                <a:spcPts val="0"/>
              </a:spcBef>
              <a:spcAft>
                <a:spcPts val="0"/>
              </a:spcAft>
            </a:pPr>
            <a:r>
              <a:rPr lang="en-US" sz="1600" b="1" i="0" u="none" strike="noStrike" dirty="0">
                <a:solidFill>
                  <a:schemeClr val="bg1"/>
                </a:solidFill>
                <a:effectLst/>
                <a:latin typeface="Söhne"/>
              </a:rPr>
              <a:t>c)  </a:t>
            </a:r>
            <a:r>
              <a:rPr lang="en-US" sz="1600" b="0" i="0" u="none" strike="noStrike" dirty="0">
                <a:solidFill>
                  <a:schemeClr val="bg1"/>
                </a:solidFill>
                <a:effectLst/>
                <a:latin typeface="Söhne"/>
              </a:rPr>
              <a:t>Limited interaction between guests and hosts due to machine learning solutions might be a concern.</a:t>
            </a:r>
            <a:endParaRPr lang="en-US" sz="1600" b="0" dirty="0">
              <a:solidFill>
                <a:schemeClr val="bg1"/>
              </a:solidFill>
              <a:effectLst/>
              <a:latin typeface="Söhne"/>
            </a:endParaRPr>
          </a:p>
          <a:p>
            <a:pPr rtl="0">
              <a:spcBef>
                <a:spcPts val="0"/>
              </a:spcBef>
              <a:spcAft>
                <a:spcPts val="0"/>
              </a:spcAft>
            </a:pPr>
            <a:br>
              <a:rPr lang="en-US" sz="1600" b="0" dirty="0">
                <a:solidFill>
                  <a:schemeClr val="bg1"/>
                </a:solidFill>
                <a:effectLst/>
                <a:latin typeface="Söhne"/>
              </a:rPr>
            </a:br>
            <a:r>
              <a:rPr lang="en-US" sz="1600" b="1" i="0" u="sng" dirty="0">
                <a:solidFill>
                  <a:schemeClr val="bg1"/>
                </a:solidFill>
                <a:effectLst/>
                <a:highlight>
                  <a:srgbClr val="002136"/>
                </a:highlight>
                <a:latin typeface="Söhne"/>
              </a:rPr>
              <a:t>Conclusion:</a:t>
            </a:r>
            <a:endParaRPr lang="en-US" sz="1600" b="0" dirty="0">
              <a:solidFill>
                <a:schemeClr val="bg1"/>
              </a:solidFill>
              <a:effectLst/>
              <a:highlight>
                <a:srgbClr val="002136"/>
              </a:highlight>
              <a:latin typeface="Söhne"/>
            </a:endParaRPr>
          </a:p>
          <a:p>
            <a:pPr rtl="0" fontAlgn="base">
              <a:spcBef>
                <a:spcPts val="0"/>
              </a:spcBef>
              <a:spcAft>
                <a:spcPts val="0"/>
              </a:spcAft>
              <a:buFont typeface="Arial" panose="020B0604020202020204" pitchFamily="34" charset="0"/>
              <a:buChar char="•"/>
            </a:pPr>
            <a:r>
              <a:rPr lang="en-US" sz="1600" b="0" i="0" u="none" strike="noStrike" dirty="0">
                <a:solidFill>
                  <a:schemeClr val="bg1"/>
                </a:solidFill>
                <a:effectLst/>
                <a:latin typeface="Söhne"/>
              </a:rPr>
              <a:t>Future Potential: By embracing machine learning, the hotel industry can enhance service quality, streamline operations, and boost revenue. This requires investment in infrastructure, training, and strategic planning.</a:t>
            </a:r>
          </a:p>
          <a:p>
            <a:pPr rtl="0">
              <a:spcBef>
                <a:spcPts val="1500"/>
              </a:spcBef>
              <a:spcAft>
                <a:spcPts val="0"/>
              </a:spcAft>
            </a:pPr>
            <a:r>
              <a:rPr lang="en-US" sz="1600" b="1" i="0" u="sng" dirty="0">
                <a:solidFill>
                  <a:schemeClr val="bg1"/>
                </a:solidFill>
                <a:effectLst/>
                <a:highlight>
                  <a:srgbClr val="002136"/>
                </a:highlight>
                <a:latin typeface="Söhne"/>
              </a:rPr>
              <a:t>Link:</a:t>
            </a:r>
            <a:r>
              <a:rPr lang="en-US" sz="1600" b="0" i="0" u="none" strike="noStrike" dirty="0">
                <a:solidFill>
                  <a:schemeClr val="bg1"/>
                </a:solidFill>
                <a:effectLst/>
                <a:highlight>
                  <a:srgbClr val="002136"/>
                </a:highlight>
                <a:latin typeface="Söhne"/>
              </a:rPr>
              <a:t> </a:t>
            </a:r>
            <a:r>
              <a:rPr lang="en-US" sz="1600" b="0" i="0" u="none" strike="noStrike" dirty="0">
                <a:solidFill>
                  <a:schemeClr val="bg1"/>
                </a:solidFill>
                <a:effectLst/>
                <a:latin typeface="Söhne"/>
              </a:rPr>
              <a:t>https://jaauth.journals.ekb.eg/</a:t>
            </a:r>
            <a:endParaRPr lang="en-US" sz="1600" b="0" dirty="0">
              <a:solidFill>
                <a:schemeClr val="bg1"/>
              </a:solidFill>
              <a:effectLst/>
              <a:latin typeface="Söhne"/>
            </a:endParaRPr>
          </a:p>
          <a:p>
            <a:r>
              <a:rPr lang="en-US" sz="1600" b="1" i="0" u="sng" dirty="0">
                <a:solidFill>
                  <a:schemeClr val="bg1"/>
                </a:solidFill>
                <a:effectLst/>
                <a:highlight>
                  <a:srgbClr val="002136"/>
                </a:highlight>
                <a:latin typeface="Söhne"/>
              </a:rPr>
              <a:t>By:</a:t>
            </a:r>
            <a:r>
              <a:rPr lang="en-US" sz="1600" b="0" i="0" u="none" strike="noStrike" dirty="0">
                <a:solidFill>
                  <a:schemeClr val="bg1"/>
                </a:solidFill>
                <a:effectLst/>
                <a:highlight>
                  <a:srgbClr val="002136"/>
                </a:highlight>
                <a:latin typeface="Söhne"/>
              </a:rPr>
              <a:t> </a:t>
            </a:r>
            <a:r>
              <a:rPr lang="en-US" sz="1600" b="0" i="0" u="none" strike="noStrike" dirty="0">
                <a:solidFill>
                  <a:schemeClr val="bg1"/>
                </a:solidFill>
                <a:effectLst/>
                <a:latin typeface="Söhne"/>
              </a:rPr>
              <a:t>Eid Alotaibiy (JAAUTH)</a:t>
            </a:r>
            <a:endParaRPr lang="en-US" sz="1600" dirty="0">
              <a:solidFill>
                <a:schemeClr val="bg1"/>
              </a:solidFill>
              <a:latin typeface="Söhne"/>
            </a:endParaRPr>
          </a:p>
        </p:txBody>
      </p:sp>
    </p:spTree>
    <p:extLst>
      <p:ext uri="{BB962C8B-B14F-4D97-AF65-F5344CB8AC3E}">
        <p14:creationId xmlns:p14="http://schemas.microsoft.com/office/powerpoint/2010/main" val="3581753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F7E9E1-2D1D-56A6-9171-5CCF4C11607A}"/>
              </a:ext>
            </a:extLst>
          </p:cNvPr>
          <p:cNvSpPr>
            <a:spLocks noGrp="1"/>
          </p:cNvSpPr>
          <p:nvPr>
            <p:ph type="sldNum" sz="quarter" idx="12"/>
          </p:nvPr>
        </p:nvSpPr>
        <p:spPr/>
        <p:txBody>
          <a:bodyPr/>
          <a:lstStyle/>
          <a:p>
            <a:fld id="{C263D6C4-4840-40CC-AC84-17E24B3B7BDE}" type="slidenum">
              <a:rPr lang="en-US" noProof="0" smtClean="0"/>
              <a:pPr/>
              <a:t>6</a:t>
            </a:fld>
            <a:endParaRPr lang="en-US" noProof="0" dirty="0"/>
          </a:p>
        </p:txBody>
      </p:sp>
      <p:sp>
        <p:nvSpPr>
          <p:cNvPr id="4" name="Text Placeholder 3">
            <a:extLst>
              <a:ext uri="{FF2B5EF4-FFF2-40B4-BE49-F238E27FC236}">
                <a16:creationId xmlns:a16="http://schemas.microsoft.com/office/drawing/2014/main" id="{336509EC-E12F-5D60-C88A-BEC5E307EAC5}"/>
              </a:ext>
            </a:extLst>
          </p:cNvPr>
          <p:cNvSpPr>
            <a:spLocks noGrp="1"/>
          </p:cNvSpPr>
          <p:nvPr>
            <p:ph type="body" sz="quarter" idx="13"/>
          </p:nvPr>
        </p:nvSpPr>
        <p:spPr>
          <a:xfrm>
            <a:off x="0" y="0"/>
            <a:ext cx="12192000" cy="6857999"/>
          </a:xfrm>
        </p:spPr>
        <p:txBody>
          <a:bodyPr/>
          <a:lstStyle/>
          <a:p>
            <a:pPr marL="0" indent="0">
              <a:buNone/>
            </a:pPr>
            <a:endParaRPr lang="en-US" b="1" i="0" dirty="0">
              <a:effectLst/>
              <a:latin typeface="Söhne"/>
            </a:endParaRPr>
          </a:p>
          <a:p>
            <a:pPr marL="0" indent="0">
              <a:buNone/>
            </a:pPr>
            <a:r>
              <a:rPr lang="en-US" sz="2000" b="1" i="0" u="sng" dirty="0">
                <a:effectLst/>
                <a:highlight>
                  <a:srgbClr val="63B7C6"/>
                </a:highlight>
                <a:latin typeface="Söhne"/>
              </a:rPr>
              <a:t>Real-world Conversational AI for Hotel Bookings:</a:t>
            </a:r>
          </a:p>
          <a:p>
            <a:pPr marL="0" indent="0" algn="l">
              <a:buNone/>
            </a:pPr>
            <a:r>
              <a:rPr lang="en-US" b="1" i="0" u="sng" dirty="0">
                <a:effectLst/>
                <a:highlight>
                  <a:srgbClr val="002136"/>
                </a:highlight>
                <a:latin typeface="Söhne"/>
              </a:rPr>
              <a:t>Goal:  </a:t>
            </a:r>
          </a:p>
          <a:p>
            <a:pPr marL="0" indent="0" algn="l">
              <a:buNone/>
            </a:pPr>
            <a:r>
              <a:rPr lang="en-US" dirty="0">
                <a:latin typeface="Söhne"/>
              </a:rPr>
              <a:t>               </a:t>
            </a:r>
            <a:r>
              <a:rPr lang="en-US" b="0" i="0" dirty="0">
                <a:effectLst/>
                <a:latin typeface="Söhne"/>
              </a:rPr>
              <a:t>Develop a real-world conversational AI system for hotel search and booking via text messaging platforms.</a:t>
            </a:r>
          </a:p>
          <a:p>
            <a:pPr marL="0" indent="0" algn="l">
              <a:buNone/>
            </a:pPr>
            <a:r>
              <a:rPr lang="en-US" b="1" i="0" u="sng" dirty="0">
                <a:effectLst/>
                <a:highlight>
                  <a:srgbClr val="002136"/>
                </a:highlight>
                <a:latin typeface="Söhne"/>
              </a:rPr>
              <a:t>Dataset: </a:t>
            </a:r>
          </a:p>
          <a:p>
            <a:pPr marL="0" indent="0" algn="l">
              <a:buNone/>
            </a:pPr>
            <a:r>
              <a:rPr lang="en-US" dirty="0">
                <a:latin typeface="Söhne"/>
              </a:rPr>
              <a:t>                </a:t>
            </a:r>
            <a:r>
              <a:rPr lang="en-US" b="0" i="0" dirty="0">
                <a:effectLst/>
                <a:latin typeface="Söhne"/>
              </a:rPr>
              <a:t>Database of ~100,000 cities and 300,000 hotels, supplemented with user-agent conversation data.</a:t>
            </a:r>
          </a:p>
          <a:p>
            <a:pPr marL="0" indent="0" algn="l">
              <a:buNone/>
            </a:pPr>
            <a:r>
              <a:rPr lang="en-US" b="1" i="0" u="sng" dirty="0">
                <a:effectLst/>
                <a:highlight>
                  <a:srgbClr val="002136"/>
                </a:highlight>
                <a:latin typeface="Söhne"/>
              </a:rPr>
              <a:t>Methodology:</a:t>
            </a:r>
            <a:endParaRPr lang="en-US" b="0" i="0" u="sng" dirty="0">
              <a:effectLst/>
              <a:highlight>
                <a:srgbClr val="002136"/>
              </a:highlight>
              <a:latin typeface="Söhne"/>
            </a:endParaRPr>
          </a:p>
          <a:p>
            <a:pPr algn="l">
              <a:buFont typeface="+mj-lt"/>
              <a:buAutoNum type="arabicPeriod"/>
            </a:pPr>
            <a:r>
              <a:rPr lang="en-US" b="1" i="0" dirty="0">
                <a:effectLst/>
                <a:highlight>
                  <a:srgbClr val="002136"/>
                </a:highlight>
                <a:latin typeface="Söhne"/>
              </a:rPr>
              <a:t>Intent Classification:</a:t>
            </a:r>
            <a:r>
              <a:rPr lang="en-US" b="0" i="0" dirty="0">
                <a:effectLst/>
                <a:highlight>
                  <a:srgbClr val="002136"/>
                </a:highlight>
                <a:latin typeface="Söhne"/>
              </a:rPr>
              <a:t> </a:t>
            </a:r>
            <a:r>
              <a:rPr lang="en-US" b="0" i="0" dirty="0">
                <a:effectLst/>
                <a:latin typeface="Söhne"/>
              </a:rPr>
              <a:t>Utilized a two-stage model (keyword-matching and neural classification) to categorize user messages.</a:t>
            </a:r>
          </a:p>
          <a:p>
            <a:pPr algn="l">
              <a:buFont typeface="+mj-lt"/>
              <a:buAutoNum type="arabicPeriod"/>
            </a:pPr>
            <a:r>
              <a:rPr lang="en-US" b="1" i="0" dirty="0">
                <a:effectLst/>
                <a:highlight>
                  <a:srgbClr val="002136"/>
                </a:highlight>
                <a:latin typeface="Söhne"/>
              </a:rPr>
              <a:t>Named Entity Recognition (NER):</a:t>
            </a:r>
            <a:r>
              <a:rPr lang="en-US" b="0" i="0" dirty="0">
                <a:effectLst/>
                <a:highlight>
                  <a:srgbClr val="002136"/>
                </a:highlight>
                <a:latin typeface="Söhne"/>
              </a:rPr>
              <a:t> </a:t>
            </a:r>
            <a:r>
              <a:rPr lang="en-US" b="0" i="0" dirty="0">
                <a:effectLst/>
                <a:latin typeface="Söhne"/>
              </a:rPr>
              <a:t>Deployed custom models with Spacy to identify hotel and location names.</a:t>
            </a:r>
          </a:p>
          <a:p>
            <a:pPr algn="l">
              <a:buFont typeface="+mj-lt"/>
              <a:buAutoNum type="arabicPeriod"/>
            </a:pPr>
            <a:r>
              <a:rPr lang="en-US" b="1" i="0" dirty="0">
                <a:effectLst/>
                <a:highlight>
                  <a:srgbClr val="002136"/>
                </a:highlight>
                <a:latin typeface="Söhne"/>
              </a:rPr>
              <a:t>Information Retrieval (IR):</a:t>
            </a:r>
            <a:r>
              <a:rPr lang="en-US" b="0" i="0" dirty="0">
                <a:effectLst/>
                <a:highlight>
                  <a:srgbClr val="002136"/>
                </a:highlight>
                <a:latin typeface="Söhne"/>
              </a:rPr>
              <a:t> </a:t>
            </a:r>
            <a:r>
              <a:rPr lang="en-US" b="0" i="0" dirty="0">
                <a:effectLst/>
                <a:latin typeface="Söhne"/>
              </a:rPr>
              <a:t>Combined NER, Elasticsearch, and neural networks (including BERT with fine-tuning) to match user queries with database entries.</a:t>
            </a:r>
          </a:p>
          <a:p>
            <a:pPr marL="0" indent="0" algn="l">
              <a:buNone/>
            </a:pPr>
            <a:r>
              <a:rPr lang="en-US" b="1" i="0" u="sng" dirty="0">
                <a:effectLst/>
                <a:highlight>
                  <a:srgbClr val="002136"/>
                </a:highlight>
                <a:latin typeface="Söhne"/>
              </a:rPr>
              <a:t>Results:</a:t>
            </a:r>
            <a:endParaRPr lang="en-US" b="0" i="0" u="sng" dirty="0">
              <a:effectLst/>
              <a:highlight>
                <a:srgbClr val="002136"/>
              </a:highlight>
              <a:latin typeface="Söhne"/>
            </a:endParaRPr>
          </a:p>
          <a:p>
            <a:pPr algn="l">
              <a:buFont typeface="Arial" panose="020B0604020202020204" pitchFamily="34" charset="0"/>
              <a:buChar char="•"/>
            </a:pPr>
            <a:r>
              <a:rPr lang="en-US" b="0" i="0" dirty="0">
                <a:effectLst/>
                <a:latin typeface="Söhne"/>
              </a:rPr>
              <a:t>BERT-based IR model achieved ~90% accuracy in retrieving correct hotel matches.</a:t>
            </a:r>
          </a:p>
          <a:p>
            <a:pPr algn="l">
              <a:buFont typeface="Arial" panose="020B0604020202020204" pitchFamily="34" charset="0"/>
              <a:buChar char="•"/>
            </a:pPr>
            <a:r>
              <a:rPr lang="en-US" b="0" i="0" dirty="0">
                <a:effectLst/>
                <a:latin typeface="Söhne"/>
              </a:rPr>
              <a:t>External real-world performance metrics showed improved agent handoff and booking completion rates.</a:t>
            </a:r>
          </a:p>
          <a:p>
            <a:pPr marL="0" indent="0" algn="l">
              <a:buNone/>
            </a:pPr>
            <a:r>
              <a:rPr lang="en-US" b="1" i="0" dirty="0">
                <a:effectLst/>
                <a:highlight>
                  <a:srgbClr val="002136"/>
                </a:highlight>
                <a:latin typeface="Söhne"/>
              </a:rPr>
              <a:t>Conclusion: </a:t>
            </a:r>
            <a:r>
              <a:rPr lang="en-US" b="0" i="0" dirty="0">
                <a:effectLst/>
                <a:latin typeface="Söhne"/>
              </a:rPr>
              <a:t>The developed chatbot effectively aids hotel bookings, highlighting the potential of chatbot technology in e-commerce.</a:t>
            </a:r>
          </a:p>
          <a:p>
            <a:pPr marL="0" indent="0" algn="l">
              <a:buNone/>
            </a:pPr>
            <a:r>
              <a:rPr lang="en-US" b="1" i="0" dirty="0">
                <a:effectLst/>
                <a:highlight>
                  <a:srgbClr val="002136"/>
                </a:highlight>
                <a:latin typeface="Söhne"/>
              </a:rPr>
              <a:t>Link:</a:t>
            </a:r>
            <a:r>
              <a:rPr lang="en-US" b="0" i="0" dirty="0">
                <a:effectLst/>
                <a:highlight>
                  <a:srgbClr val="002136"/>
                </a:highlight>
                <a:latin typeface="Söhne"/>
              </a:rPr>
              <a:t> </a:t>
            </a:r>
            <a:r>
              <a:rPr lang="en-US" b="0" i="0" dirty="0">
                <a:effectLst/>
                <a:latin typeface="Söhne"/>
              </a:rPr>
              <a:t>arXiv:1908.10001v1 [cs.LG] 27 Aug 2019</a:t>
            </a:r>
          </a:p>
          <a:p>
            <a:pPr marL="0" indent="0" algn="l">
              <a:buNone/>
            </a:pPr>
            <a:r>
              <a:rPr lang="en-US" b="1" i="0" dirty="0">
                <a:effectLst/>
                <a:highlight>
                  <a:srgbClr val="002136"/>
                </a:highlight>
                <a:latin typeface="Söhne"/>
              </a:rPr>
              <a:t>By:</a:t>
            </a:r>
            <a:r>
              <a:rPr lang="en-US" b="0" i="0" dirty="0">
                <a:effectLst/>
                <a:latin typeface="Söhne"/>
              </a:rPr>
              <a:t> Bai Li, Nanyi Jiang, Joey Sham, Henry Shi, Hussein Fazal (From “University of Toronto &amp; SnapTravel, Toronto, Canada”)</a:t>
            </a:r>
          </a:p>
          <a:p>
            <a:pPr marL="0" indent="0">
              <a:buNone/>
            </a:pPr>
            <a:endParaRPr lang="en-US" dirty="0"/>
          </a:p>
        </p:txBody>
      </p:sp>
    </p:spTree>
    <p:extLst>
      <p:ext uri="{BB962C8B-B14F-4D97-AF65-F5344CB8AC3E}">
        <p14:creationId xmlns:p14="http://schemas.microsoft.com/office/powerpoint/2010/main" val="3947360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9E78E4-BFBF-D7AA-FB69-27236F23FAE4}"/>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sp>
        <p:nvSpPr>
          <p:cNvPr id="4" name="Text Placeholder 3">
            <a:extLst>
              <a:ext uri="{FF2B5EF4-FFF2-40B4-BE49-F238E27FC236}">
                <a16:creationId xmlns:a16="http://schemas.microsoft.com/office/drawing/2014/main" id="{24319C2A-9A46-1265-BEEC-4FE8E0DCEA9F}"/>
              </a:ext>
            </a:extLst>
          </p:cNvPr>
          <p:cNvSpPr>
            <a:spLocks noGrp="1"/>
          </p:cNvSpPr>
          <p:nvPr>
            <p:ph type="body" sz="quarter" idx="13"/>
          </p:nvPr>
        </p:nvSpPr>
        <p:spPr>
          <a:xfrm>
            <a:off x="0" y="0"/>
            <a:ext cx="12192000" cy="6857999"/>
          </a:xfrm>
        </p:spPr>
        <p:txBody>
          <a:bodyPr/>
          <a:lstStyle/>
          <a:p>
            <a:pPr marL="0" lvl="0" indent="0" algn="l" rtl="0">
              <a:spcBef>
                <a:spcPts val="0"/>
              </a:spcBef>
              <a:spcAft>
                <a:spcPts val="0"/>
              </a:spcAft>
              <a:buNone/>
            </a:pPr>
            <a:r>
              <a:rPr lang="en-US" sz="1800" b="1" u="sng" dirty="0">
                <a:highlight>
                  <a:srgbClr val="63B7C6"/>
                </a:highlight>
                <a:latin typeface="Söhne"/>
                <a:ea typeface="Roboto"/>
                <a:cs typeface="Roboto"/>
                <a:sym typeface="Roboto"/>
              </a:rPr>
              <a:t>Artificial Intelligence (AI) in the Hospitality Industry: A Review Article</a:t>
            </a:r>
          </a:p>
          <a:p>
            <a:pPr marL="0" lvl="0" indent="0" algn="l" rtl="0">
              <a:spcBef>
                <a:spcPts val="0"/>
              </a:spcBef>
              <a:spcAft>
                <a:spcPts val="0"/>
              </a:spcAft>
              <a:buNone/>
            </a:pPr>
            <a:endParaRPr lang="en-US" sz="1400" dirty="0">
              <a:latin typeface="Söhne"/>
              <a:ea typeface="Average"/>
              <a:cs typeface="Average"/>
              <a:sym typeface="Average"/>
            </a:endParaRPr>
          </a:p>
          <a:p>
            <a:pPr marL="0" lvl="0" indent="0" algn="l" rtl="0">
              <a:lnSpc>
                <a:spcPct val="115000"/>
              </a:lnSpc>
              <a:spcBef>
                <a:spcPts val="0"/>
              </a:spcBef>
              <a:spcAft>
                <a:spcPts val="0"/>
              </a:spcAft>
              <a:buNone/>
            </a:pPr>
            <a:r>
              <a:rPr lang="en-US" sz="1400" b="1" u="sng" dirty="0">
                <a:highlight>
                  <a:srgbClr val="002136"/>
                </a:highlight>
                <a:latin typeface="Söhne"/>
                <a:ea typeface="Roboto"/>
                <a:cs typeface="Roboto"/>
                <a:sym typeface="Roboto"/>
              </a:rPr>
              <a:t>Research Questions or Goal:</a:t>
            </a:r>
          </a:p>
          <a:p>
            <a:pPr marL="457200" lvl="0" indent="-292100" algn="l" rtl="0">
              <a:lnSpc>
                <a:spcPct val="115000"/>
              </a:lnSpc>
              <a:spcBef>
                <a:spcPts val="0"/>
              </a:spcBef>
              <a:spcAft>
                <a:spcPts val="0"/>
              </a:spcAft>
              <a:buClr>
                <a:srgbClr val="374151"/>
              </a:buClr>
              <a:buSzPts val="1000"/>
              <a:buFont typeface="Roboto"/>
              <a:buChar char="●"/>
            </a:pPr>
            <a:r>
              <a:rPr lang="en-US" sz="1400" dirty="0">
                <a:latin typeface="Söhne"/>
                <a:ea typeface="Roboto"/>
                <a:cs typeface="Roboto"/>
                <a:sym typeface="Roboto"/>
              </a:rPr>
              <a:t>To evaluate the literature on AI adoption in the hospitality industry.</a:t>
            </a:r>
          </a:p>
          <a:p>
            <a:pPr marL="0" lvl="0" indent="0" algn="l" rtl="0">
              <a:lnSpc>
                <a:spcPct val="115000"/>
              </a:lnSpc>
              <a:spcBef>
                <a:spcPts val="0"/>
              </a:spcBef>
              <a:spcAft>
                <a:spcPts val="0"/>
              </a:spcAft>
              <a:buNone/>
            </a:pPr>
            <a:endParaRPr lang="en-US" sz="1400" b="1" u="sng" dirty="0">
              <a:latin typeface="Söhne"/>
              <a:ea typeface="Roboto"/>
              <a:cs typeface="Roboto"/>
              <a:sym typeface="Roboto"/>
            </a:endParaRPr>
          </a:p>
          <a:p>
            <a:pPr marL="0" lvl="0" indent="0" algn="l" rtl="0">
              <a:lnSpc>
                <a:spcPct val="115000"/>
              </a:lnSpc>
              <a:spcBef>
                <a:spcPts val="0"/>
              </a:spcBef>
              <a:spcAft>
                <a:spcPts val="0"/>
              </a:spcAft>
              <a:buNone/>
            </a:pPr>
            <a:r>
              <a:rPr lang="en-US" sz="1400" b="1" u="sng" dirty="0">
                <a:highlight>
                  <a:srgbClr val="002136"/>
                </a:highlight>
                <a:latin typeface="Söhne"/>
                <a:ea typeface="Roboto"/>
                <a:cs typeface="Roboto"/>
                <a:sym typeface="Roboto"/>
              </a:rPr>
              <a:t>Dataset:</a:t>
            </a:r>
          </a:p>
          <a:p>
            <a:pPr marL="457200" lvl="0" indent="-292100" algn="l" rtl="0">
              <a:lnSpc>
                <a:spcPct val="115000"/>
              </a:lnSpc>
              <a:spcBef>
                <a:spcPts val="0"/>
              </a:spcBef>
              <a:spcAft>
                <a:spcPts val="0"/>
              </a:spcAft>
              <a:buClr>
                <a:srgbClr val="374151"/>
              </a:buClr>
              <a:buSzPts val="1000"/>
              <a:buFont typeface="Roboto"/>
              <a:buChar char="●"/>
            </a:pPr>
            <a:r>
              <a:rPr lang="en-US" sz="1400" dirty="0">
                <a:latin typeface="Söhne"/>
                <a:ea typeface="Roboto"/>
                <a:cs typeface="Roboto"/>
                <a:sym typeface="Roboto"/>
              </a:rPr>
              <a:t>Literature and information from various books and research articles obtained from EBSCO, Google Scholar, Scopus, Web of Science, and ScienceDirect.</a:t>
            </a:r>
            <a:endParaRPr lang="en-US" sz="1400" b="1" u="sng" dirty="0">
              <a:latin typeface="Söhne"/>
              <a:ea typeface="Roboto"/>
              <a:cs typeface="Roboto"/>
              <a:sym typeface="Roboto"/>
            </a:endParaRPr>
          </a:p>
          <a:p>
            <a:pPr marL="0" lvl="0" indent="0" algn="l" rtl="0">
              <a:lnSpc>
                <a:spcPct val="115000"/>
              </a:lnSpc>
              <a:spcBef>
                <a:spcPts val="0"/>
              </a:spcBef>
              <a:spcAft>
                <a:spcPts val="0"/>
              </a:spcAft>
              <a:buNone/>
            </a:pPr>
            <a:r>
              <a:rPr lang="en-US" sz="1400" b="1" u="sng" dirty="0">
                <a:highlight>
                  <a:srgbClr val="002136"/>
                </a:highlight>
                <a:latin typeface="Söhne"/>
                <a:ea typeface="Roboto"/>
                <a:cs typeface="Roboto"/>
                <a:sym typeface="Roboto"/>
              </a:rPr>
              <a:t>Methodology:</a:t>
            </a:r>
          </a:p>
          <a:p>
            <a:pPr marL="457200" lvl="0" indent="-292100" algn="l" rtl="0">
              <a:lnSpc>
                <a:spcPct val="115000"/>
              </a:lnSpc>
              <a:spcBef>
                <a:spcPts val="0"/>
              </a:spcBef>
              <a:spcAft>
                <a:spcPts val="0"/>
              </a:spcAft>
              <a:buClr>
                <a:srgbClr val="374151"/>
              </a:buClr>
              <a:buSzPts val="1000"/>
              <a:buFont typeface="Roboto"/>
              <a:buChar char="●"/>
            </a:pPr>
            <a:r>
              <a:rPr lang="en-US" sz="1400" dirty="0">
                <a:latin typeface="Söhne"/>
                <a:ea typeface="Roboto"/>
                <a:cs typeface="Roboto"/>
                <a:sym typeface="Roboto"/>
              </a:rPr>
              <a:t>Narrative synthesis used for the review.</a:t>
            </a:r>
          </a:p>
          <a:p>
            <a:pPr marL="457200" lvl="0" indent="-292100" algn="l" rtl="0">
              <a:lnSpc>
                <a:spcPct val="115000"/>
              </a:lnSpc>
              <a:spcBef>
                <a:spcPts val="0"/>
              </a:spcBef>
              <a:spcAft>
                <a:spcPts val="0"/>
              </a:spcAft>
              <a:buClr>
                <a:srgbClr val="374151"/>
              </a:buClr>
              <a:buSzPts val="1000"/>
              <a:buFont typeface="Roboto"/>
              <a:buChar char="●"/>
            </a:pPr>
            <a:r>
              <a:rPr lang="en-US" sz="1400" dirty="0">
                <a:latin typeface="Söhne"/>
                <a:ea typeface="Roboto"/>
                <a:cs typeface="Roboto"/>
                <a:sym typeface="Roboto"/>
              </a:rPr>
              <a:t>Systematic review of literature on AI in the hospitality industry.</a:t>
            </a:r>
          </a:p>
          <a:p>
            <a:pPr marL="457200" lvl="0" indent="-292100" algn="l" rtl="0">
              <a:lnSpc>
                <a:spcPct val="115000"/>
              </a:lnSpc>
              <a:spcBef>
                <a:spcPts val="0"/>
              </a:spcBef>
              <a:spcAft>
                <a:spcPts val="0"/>
              </a:spcAft>
              <a:buClr>
                <a:srgbClr val="374151"/>
              </a:buClr>
              <a:buSzPts val="1000"/>
              <a:buFont typeface="Roboto"/>
              <a:buChar char="●"/>
            </a:pPr>
            <a:r>
              <a:rPr lang="en-US" sz="1400" dirty="0">
                <a:latin typeface="Söhne"/>
                <a:ea typeface="Roboto"/>
                <a:cs typeface="Roboto"/>
                <a:sym typeface="Roboto"/>
              </a:rPr>
              <a:t>Inclusion criteria: Studies that defined AI in all hospitality aspects, written in English, and peer-reviewed.</a:t>
            </a:r>
          </a:p>
          <a:p>
            <a:pPr marL="457200" lvl="0" indent="-292100" algn="l" rtl="0">
              <a:lnSpc>
                <a:spcPct val="115000"/>
              </a:lnSpc>
              <a:spcBef>
                <a:spcPts val="0"/>
              </a:spcBef>
              <a:spcAft>
                <a:spcPts val="0"/>
              </a:spcAft>
              <a:buClr>
                <a:srgbClr val="374151"/>
              </a:buClr>
              <a:buSzPts val="1000"/>
              <a:buFont typeface="Roboto"/>
              <a:buChar char="●"/>
            </a:pPr>
            <a:r>
              <a:rPr lang="en-US" sz="1400" dirty="0">
                <a:latin typeface="Söhne"/>
                <a:ea typeface="Roboto"/>
                <a:cs typeface="Roboto"/>
                <a:sym typeface="Roboto"/>
              </a:rPr>
              <a:t>Qualitative content analysis was employed.</a:t>
            </a:r>
            <a:endParaRPr lang="en-US" sz="1400" b="1" u="sng" dirty="0">
              <a:latin typeface="Söhne"/>
              <a:ea typeface="Roboto"/>
              <a:cs typeface="Roboto"/>
              <a:sym typeface="Roboto"/>
            </a:endParaRPr>
          </a:p>
          <a:p>
            <a:pPr marL="0" lvl="0" indent="0" algn="l" rtl="0">
              <a:lnSpc>
                <a:spcPct val="115000"/>
              </a:lnSpc>
              <a:spcBef>
                <a:spcPts val="0"/>
              </a:spcBef>
              <a:spcAft>
                <a:spcPts val="0"/>
              </a:spcAft>
              <a:buNone/>
            </a:pPr>
            <a:endParaRPr lang="en-US" sz="1400" b="1" u="sng" dirty="0">
              <a:latin typeface="Söhne"/>
              <a:ea typeface="Roboto"/>
              <a:cs typeface="Roboto"/>
              <a:sym typeface="Roboto"/>
            </a:endParaRPr>
          </a:p>
          <a:p>
            <a:pPr marL="0" lvl="0" indent="0" algn="l" rtl="0">
              <a:lnSpc>
                <a:spcPct val="115000"/>
              </a:lnSpc>
              <a:spcBef>
                <a:spcPts val="0"/>
              </a:spcBef>
              <a:spcAft>
                <a:spcPts val="0"/>
              </a:spcAft>
              <a:buNone/>
            </a:pPr>
            <a:r>
              <a:rPr lang="en-US" sz="1400" b="1" u="sng" dirty="0">
                <a:highlight>
                  <a:srgbClr val="002136"/>
                </a:highlight>
                <a:latin typeface="Söhne"/>
                <a:ea typeface="Roboto"/>
                <a:cs typeface="Roboto"/>
                <a:sym typeface="Roboto"/>
              </a:rPr>
              <a:t>Results &amp; Limitations:</a:t>
            </a:r>
          </a:p>
          <a:p>
            <a:pPr marL="457200" lvl="0" indent="0" algn="l" rtl="0">
              <a:lnSpc>
                <a:spcPct val="115000"/>
              </a:lnSpc>
              <a:spcBef>
                <a:spcPts val="0"/>
              </a:spcBef>
              <a:spcAft>
                <a:spcPts val="0"/>
              </a:spcAft>
              <a:buNone/>
            </a:pPr>
            <a:r>
              <a:rPr lang="en-US" sz="1400" b="1" dirty="0">
                <a:highlight>
                  <a:srgbClr val="002136"/>
                </a:highlight>
                <a:latin typeface="Söhne"/>
                <a:ea typeface="Roboto"/>
                <a:cs typeface="Roboto"/>
                <a:sym typeface="Roboto"/>
              </a:rPr>
              <a:t>Results:</a:t>
            </a:r>
          </a:p>
          <a:p>
            <a:pPr marL="914400" lvl="1" indent="-292100" algn="l" rtl="0">
              <a:lnSpc>
                <a:spcPct val="115000"/>
              </a:lnSpc>
              <a:spcBef>
                <a:spcPts val="0"/>
              </a:spcBef>
              <a:spcAft>
                <a:spcPts val="0"/>
              </a:spcAft>
              <a:buClr>
                <a:srgbClr val="374151"/>
              </a:buClr>
              <a:buSzPts val="1000"/>
              <a:buFont typeface="Roboto"/>
              <a:buChar char="●"/>
            </a:pPr>
            <a:r>
              <a:rPr lang="en-US" dirty="0">
                <a:latin typeface="Söhne"/>
                <a:ea typeface="Roboto"/>
                <a:cs typeface="Roboto"/>
                <a:sym typeface="Roboto"/>
              </a:rPr>
              <a:t>AI technologies assist businesses in the hospitality sector by improving customer service, expanding operational capability, and lowering costs.</a:t>
            </a:r>
          </a:p>
          <a:p>
            <a:pPr marL="914400" lvl="1" indent="-292100" algn="l" rtl="0">
              <a:lnSpc>
                <a:spcPct val="115000"/>
              </a:lnSpc>
              <a:spcBef>
                <a:spcPts val="0"/>
              </a:spcBef>
              <a:spcAft>
                <a:spcPts val="0"/>
              </a:spcAft>
              <a:buClr>
                <a:srgbClr val="374151"/>
              </a:buClr>
              <a:buSzPts val="1000"/>
              <a:buFont typeface="Roboto"/>
              <a:buChar char="●"/>
            </a:pPr>
            <a:r>
              <a:rPr lang="en-US" dirty="0">
                <a:latin typeface="Söhne"/>
                <a:ea typeface="Roboto"/>
                <a:cs typeface="Roboto"/>
                <a:sym typeface="Roboto"/>
              </a:rPr>
              <a:t>AI has both positive and negative effects on the workforce and job employment in the hospitality industry.</a:t>
            </a:r>
          </a:p>
          <a:p>
            <a:pPr marL="457200" lvl="0" indent="0" algn="l" rtl="0">
              <a:lnSpc>
                <a:spcPct val="115000"/>
              </a:lnSpc>
              <a:spcBef>
                <a:spcPts val="0"/>
              </a:spcBef>
              <a:spcAft>
                <a:spcPts val="0"/>
              </a:spcAft>
              <a:buNone/>
            </a:pPr>
            <a:r>
              <a:rPr lang="en-US" sz="1400" b="1" dirty="0">
                <a:highlight>
                  <a:srgbClr val="002136"/>
                </a:highlight>
                <a:latin typeface="Söhne"/>
                <a:ea typeface="Roboto"/>
                <a:cs typeface="Roboto"/>
                <a:sym typeface="Roboto"/>
              </a:rPr>
              <a:t>Limitations:</a:t>
            </a:r>
          </a:p>
          <a:p>
            <a:pPr marL="914400" lvl="1" indent="-292100" algn="l" rtl="0">
              <a:lnSpc>
                <a:spcPct val="115000"/>
              </a:lnSpc>
              <a:spcBef>
                <a:spcPts val="0"/>
              </a:spcBef>
              <a:spcAft>
                <a:spcPts val="0"/>
              </a:spcAft>
              <a:buClr>
                <a:srgbClr val="374151"/>
              </a:buClr>
              <a:buSzPts val="1000"/>
              <a:buFont typeface="Roboto"/>
              <a:buChar char="●"/>
            </a:pPr>
            <a:r>
              <a:rPr lang="en-US" dirty="0">
                <a:latin typeface="Söhne"/>
                <a:ea typeface="Roboto"/>
                <a:cs typeface="Roboto"/>
                <a:sym typeface="Roboto"/>
              </a:rPr>
              <a:t>Risks associated with AI include job loss in low-tech sectors, loss of control due to robot autonomy, and concerns over safety, security, and privacy.</a:t>
            </a:r>
            <a:endParaRPr lang="en-US" b="1" u="sng" dirty="0">
              <a:latin typeface="Söhne"/>
              <a:ea typeface="Roboto"/>
              <a:cs typeface="Roboto"/>
              <a:sym typeface="Roboto"/>
            </a:endParaRPr>
          </a:p>
          <a:p>
            <a:pPr marL="0" lvl="0" indent="0" algn="l" rtl="0">
              <a:lnSpc>
                <a:spcPct val="115000"/>
              </a:lnSpc>
              <a:spcBef>
                <a:spcPts val="0"/>
              </a:spcBef>
              <a:spcAft>
                <a:spcPts val="0"/>
              </a:spcAft>
              <a:buNone/>
            </a:pPr>
            <a:endParaRPr lang="en-US" sz="1400" b="1" dirty="0">
              <a:latin typeface="Söhne"/>
              <a:ea typeface="Roboto"/>
              <a:cs typeface="Roboto"/>
              <a:sym typeface="Roboto"/>
            </a:endParaRPr>
          </a:p>
          <a:p>
            <a:pPr marL="0" lvl="0" indent="0" algn="l" rtl="0">
              <a:lnSpc>
                <a:spcPct val="115000"/>
              </a:lnSpc>
              <a:spcBef>
                <a:spcPts val="0"/>
              </a:spcBef>
              <a:spcAft>
                <a:spcPts val="0"/>
              </a:spcAft>
              <a:buNone/>
            </a:pPr>
            <a:r>
              <a:rPr lang="en-US" sz="1400" b="1" u="sng" dirty="0">
                <a:highlight>
                  <a:srgbClr val="002136"/>
                </a:highlight>
                <a:latin typeface="Söhne"/>
                <a:ea typeface="Roboto"/>
                <a:cs typeface="Roboto"/>
                <a:sym typeface="Roboto"/>
              </a:rPr>
              <a:t>Conclusion:</a:t>
            </a:r>
          </a:p>
          <a:p>
            <a:pPr marL="457200" lvl="0" indent="-292100" algn="l" rtl="0">
              <a:lnSpc>
                <a:spcPct val="115000"/>
              </a:lnSpc>
              <a:spcBef>
                <a:spcPts val="0"/>
              </a:spcBef>
              <a:spcAft>
                <a:spcPts val="0"/>
              </a:spcAft>
              <a:buClr>
                <a:srgbClr val="374151"/>
              </a:buClr>
              <a:buSzPts val="1000"/>
              <a:buFont typeface="Roboto"/>
              <a:buChar char="●"/>
            </a:pPr>
            <a:r>
              <a:rPr lang="en-US" sz="1400" dirty="0">
                <a:latin typeface="Söhne"/>
                <a:ea typeface="Roboto"/>
                <a:cs typeface="Roboto"/>
                <a:sym typeface="Roboto"/>
              </a:rPr>
              <a:t>AI technologies have significant implications for the hospitality industry, offering both opportunities and challenges. It's essential for businesses in the hospitality sector to understand these technologies and implement strategies to meet both customers' and employees' needs.</a:t>
            </a:r>
          </a:p>
          <a:p>
            <a:pPr marL="0" lvl="0" indent="0" algn="l" rtl="0">
              <a:lnSpc>
                <a:spcPct val="115000"/>
              </a:lnSpc>
              <a:spcBef>
                <a:spcPts val="1500"/>
              </a:spcBef>
              <a:spcAft>
                <a:spcPts val="0"/>
              </a:spcAft>
              <a:buNone/>
            </a:pPr>
            <a:r>
              <a:rPr lang="en-US" sz="1400" b="1" u="sng" dirty="0">
                <a:highlight>
                  <a:srgbClr val="002136"/>
                </a:highlight>
                <a:latin typeface="Söhne"/>
                <a:ea typeface="Roboto"/>
                <a:cs typeface="Roboto"/>
                <a:sym typeface="Roboto"/>
              </a:rPr>
              <a:t>Link:</a:t>
            </a:r>
            <a:r>
              <a:rPr lang="en-US" sz="1400" dirty="0">
                <a:highlight>
                  <a:srgbClr val="002136"/>
                </a:highlight>
                <a:latin typeface="Söhne"/>
                <a:ea typeface="Roboto"/>
                <a:cs typeface="Roboto"/>
                <a:sym typeface="Roboto"/>
              </a:rPr>
              <a:t> </a:t>
            </a:r>
            <a:r>
              <a:rPr lang="en-US" sz="1400" dirty="0">
                <a:latin typeface="Söhne"/>
                <a:ea typeface="Roboto"/>
                <a:cs typeface="Roboto"/>
                <a:sym typeface="Roboto"/>
              </a:rPr>
              <a:t>International Journal of Computing Sciences Research</a:t>
            </a:r>
            <a:endParaRPr lang="en-US" sz="1400" dirty="0">
              <a:latin typeface="Söhne"/>
              <a:ea typeface="Courier New"/>
              <a:cs typeface="Courier New"/>
              <a:sym typeface="Courier New"/>
            </a:endParaRPr>
          </a:p>
          <a:p>
            <a:pPr marL="0" lvl="0" indent="0" algn="l" rtl="0">
              <a:lnSpc>
                <a:spcPct val="115000"/>
              </a:lnSpc>
              <a:spcBef>
                <a:spcPts val="1500"/>
              </a:spcBef>
              <a:spcAft>
                <a:spcPts val="0"/>
              </a:spcAft>
              <a:buNone/>
            </a:pPr>
            <a:r>
              <a:rPr lang="en-US" sz="1400" b="1" u="sng" dirty="0">
                <a:highlight>
                  <a:srgbClr val="002136"/>
                </a:highlight>
                <a:latin typeface="Söhne"/>
                <a:ea typeface="Roboto"/>
                <a:cs typeface="Roboto"/>
                <a:sym typeface="Roboto"/>
              </a:rPr>
              <a:t>By:</a:t>
            </a:r>
            <a:r>
              <a:rPr lang="en-US" sz="1400" dirty="0">
                <a:highlight>
                  <a:srgbClr val="002136"/>
                </a:highlight>
                <a:latin typeface="Söhne"/>
                <a:ea typeface="Courier New"/>
                <a:cs typeface="Courier New"/>
                <a:sym typeface="Courier New"/>
              </a:rPr>
              <a:t> </a:t>
            </a:r>
            <a:r>
              <a:rPr lang="en-US" sz="1400" dirty="0">
                <a:latin typeface="Söhne"/>
                <a:ea typeface="Roboto"/>
                <a:cs typeface="Roboto"/>
                <a:sym typeface="Roboto"/>
              </a:rPr>
              <a:t>Author: Pongsakorn Limna, Affiliation: Rangsit University, Thailand, Email: </a:t>
            </a:r>
            <a:r>
              <a:rPr lang="en-US" sz="1400" u="sng" dirty="0">
                <a:latin typeface="Söhne"/>
                <a:ea typeface="Roboto"/>
                <a:cs typeface="Roboto"/>
                <a:sym typeface="Roboto"/>
                <a:hlinkClick r:id="rId2">
                  <a:extLst>
                    <a:ext uri="{A12FA001-AC4F-418D-AE19-62706E023703}">
                      <ahyp:hlinkClr xmlns:ahyp="http://schemas.microsoft.com/office/drawing/2018/hyperlinkcolor" val="tx"/>
                    </a:ext>
                  </a:extLst>
                </a:hlinkClick>
              </a:rPr>
              <a:t>palmlimna@gmail.com</a:t>
            </a:r>
            <a:r>
              <a:rPr lang="en-US" sz="1400" dirty="0">
                <a:latin typeface="Söhne"/>
                <a:ea typeface="Roboto"/>
                <a:cs typeface="Roboto"/>
                <a:sym typeface="Roboto"/>
              </a:rPr>
              <a:t>, ORCID ID: orcid.org/0000-0002-7448-5261</a:t>
            </a:r>
            <a:endParaRPr lang="en-US" sz="1400" dirty="0">
              <a:latin typeface="Söhne"/>
              <a:ea typeface="Courier New"/>
              <a:cs typeface="Courier New"/>
              <a:sym typeface="Courier New"/>
            </a:endParaRPr>
          </a:p>
          <a:p>
            <a:pPr marL="0" indent="0">
              <a:buNone/>
            </a:pPr>
            <a:endParaRPr lang="en-US" dirty="0"/>
          </a:p>
        </p:txBody>
      </p:sp>
    </p:spTree>
    <p:extLst>
      <p:ext uri="{BB962C8B-B14F-4D97-AF65-F5344CB8AC3E}">
        <p14:creationId xmlns:p14="http://schemas.microsoft.com/office/powerpoint/2010/main" val="1614291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9E78E4-BFBF-D7AA-FB69-27236F23FAE4}"/>
              </a:ext>
            </a:extLst>
          </p:cNvPr>
          <p:cNvSpPr>
            <a:spLocks noGrp="1"/>
          </p:cNvSpPr>
          <p:nvPr>
            <p:ph type="sldNum" sz="quarter" idx="12"/>
          </p:nvPr>
        </p:nvSpPr>
        <p:spPr/>
        <p:txBody>
          <a:bodyPr/>
          <a:lstStyle/>
          <a:p>
            <a:fld id="{C263D6C4-4840-40CC-AC84-17E24B3B7BDE}" type="slidenum">
              <a:rPr lang="en-US" noProof="0" smtClean="0"/>
              <a:pPr/>
              <a:t>8</a:t>
            </a:fld>
            <a:endParaRPr lang="en-US" noProof="0" dirty="0"/>
          </a:p>
        </p:txBody>
      </p:sp>
      <p:sp>
        <p:nvSpPr>
          <p:cNvPr id="4" name="Text Placeholder 3">
            <a:extLst>
              <a:ext uri="{FF2B5EF4-FFF2-40B4-BE49-F238E27FC236}">
                <a16:creationId xmlns:a16="http://schemas.microsoft.com/office/drawing/2014/main" id="{24319C2A-9A46-1265-BEEC-4FE8E0DCEA9F}"/>
              </a:ext>
            </a:extLst>
          </p:cNvPr>
          <p:cNvSpPr>
            <a:spLocks noGrp="1"/>
          </p:cNvSpPr>
          <p:nvPr>
            <p:ph type="body" sz="quarter" idx="13"/>
          </p:nvPr>
        </p:nvSpPr>
        <p:spPr>
          <a:xfrm>
            <a:off x="0" y="0"/>
            <a:ext cx="12192000" cy="6857999"/>
          </a:xfrm>
        </p:spPr>
        <p:txBody>
          <a:bodyPr/>
          <a:lstStyle/>
          <a:p>
            <a:pPr marL="0" lvl="0" indent="0" algn="l" rtl="0">
              <a:spcBef>
                <a:spcPts val="0"/>
              </a:spcBef>
              <a:spcAft>
                <a:spcPts val="0"/>
              </a:spcAft>
              <a:buNone/>
            </a:pPr>
            <a:r>
              <a:rPr lang="en-US" sz="1800" b="1" u="sng" dirty="0">
                <a:highlight>
                  <a:srgbClr val="63B7C6"/>
                </a:highlight>
                <a:latin typeface="Söhne"/>
                <a:ea typeface="Roboto"/>
                <a:cs typeface="Roboto"/>
                <a:sym typeface="Roboto"/>
              </a:rPr>
              <a:t>Hotel Classification Visualization Using Natural Language Processing of User Reviews</a:t>
            </a:r>
            <a:endParaRPr lang="en-US" sz="2400" b="1" u="sng" dirty="0">
              <a:highlight>
                <a:srgbClr val="63B7C6"/>
              </a:highlight>
              <a:latin typeface="Söhne"/>
              <a:ea typeface="Roboto"/>
              <a:cs typeface="Roboto"/>
              <a:sym typeface="Roboto"/>
            </a:endParaRPr>
          </a:p>
          <a:p>
            <a:pPr marL="0" lvl="0" indent="0" algn="l" rtl="0">
              <a:spcBef>
                <a:spcPts val="0"/>
              </a:spcBef>
              <a:spcAft>
                <a:spcPts val="0"/>
              </a:spcAft>
              <a:buNone/>
            </a:pPr>
            <a:endParaRPr lang="en-US" sz="1400" dirty="0">
              <a:latin typeface="Söhne"/>
              <a:ea typeface="Average"/>
              <a:cs typeface="Average"/>
              <a:sym typeface="Average"/>
            </a:endParaRPr>
          </a:p>
          <a:p>
            <a:pPr marL="0" lvl="0" indent="0" algn="l" rtl="0">
              <a:lnSpc>
                <a:spcPct val="115000"/>
              </a:lnSpc>
              <a:spcBef>
                <a:spcPts val="0"/>
              </a:spcBef>
              <a:spcAft>
                <a:spcPts val="0"/>
              </a:spcAft>
              <a:buNone/>
            </a:pPr>
            <a:r>
              <a:rPr lang="en-US" sz="1400" b="1" u="sng" dirty="0">
                <a:highlight>
                  <a:srgbClr val="000000"/>
                </a:highlight>
                <a:latin typeface="Söhne"/>
                <a:ea typeface="Roboto"/>
                <a:cs typeface="Roboto"/>
                <a:sym typeface="Roboto"/>
              </a:rPr>
              <a:t>Research Questions or Goal: </a:t>
            </a:r>
          </a:p>
          <a:p>
            <a:pPr marL="0" lvl="0" indent="0" algn="l" rtl="0">
              <a:lnSpc>
                <a:spcPct val="115000"/>
              </a:lnSpc>
              <a:spcBef>
                <a:spcPts val="0"/>
              </a:spcBef>
              <a:spcAft>
                <a:spcPts val="0"/>
              </a:spcAft>
              <a:buNone/>
            </a:pPr>
            <a:r>
              <a:rPr lang="en-US" sz="1400" dirty="0">
                <a:latin typeface="Söhne"/>
                <a:ea typeface="Roboto"/>
                <a:cs typeface="Roboto"/>
                <a:sym typeface="Roboto"/>
              </a:rPr>
              <a:t>     a) How can natural language processing (NLP) be used to analyze word-of-mouth communication among consumers regarding their experiences with various hotels?</a:t>
            </a:r>
          </a:p>
          <a:p>
            <a:pPr marL="0" lvl="0" indent="0" algn="l" rtl="0">
              <a:lnSpc>
                <a:spcPct val="115000"/>
              </a:lnSpc>
              <a:spcBef>
                <a:spcPts val="0"/>
              </a:spcBef>
              <a:spcAft>
                <a:spcPts val="0"/>
              </a:spcAft>
              <a:buNone/>
            </a:pPr>
            <a:r>
              <a:rPr lang="en-US" sz="1400" dirty="0">
                <a:latin typeface="Söhne"/>
                <a:ea typeface="Roboto"/>
                <a:cs typeface="Roboto"/>
                <a:sym typeface="Roboto"/>
              </a:rPr>
              <a:t>     b) Can NLP categorize and visualize language patterns based on the value the hotel enterprises provide for their customers?</a:t>
            </a:r>
          </a:p>
          <a:p>
            <a:pPr marL="0" lvl="0" indent="0" algn="l" rtl="0">
              <a:lnSpc>
                <a:spcPct val="115000"/>
              </a:lnSpc>
              <a:spcBef>
                <a:spcPts val="1500"/>
              </a:spcBef>
              <a:spcAft>
                <a:spcPts val="0"/>
              </a:spcAft>
              <a:buNone/>
            </a:pPr>
            <a:r>
              <a:rPr lang="en-US" sz="1400" b="1" u="sng" dirty="0">
                <a:highlight>
                  <a:srgbClr val="000000"/>
                </a:highlight>
                <a:latin typeface="Söhne"/>
                <a:ea typeface="Roboto"/>
                <a:cs typeface="Roboto"/>
                <a:sym typeface="Roboto"/>
              </a:rPr>
              <a:t>Dataset:</a:t>
            </a:r>
            <a:r>
              <a:rPr lang="en-US" sz="1400" b="1" dirty="0">
                <a:highlight>
                  <a:srgbClr val="000000"/>
                </a:highlight>
                <a:latin typeface="Söhne"/>
                <a:ea typeface="Roboto"/>
                <a:cs typeface="Roboto"/>
                <a:sym typeface="Roboto"/>
              </a:rPr>
              <a:t>   Source:</a:t>
            </a:r>
            <a:r>
              <a:rPr lang="en-US" sz="1400" dirty="0">
                <a:highlight>
                  <a:srgbClr val="000000"/>
                </a:highlight>
                <a:latin typeface="Söhne"/>
                <a:ea typeface="Roboto"/>
                <a:cs typeface="Roboto"/>
                <a:sym typeface="Roboto"/>
              </a:rPr>
              <a:t> </a:t>
            </a:r>
            <a:r>
              <a:rPr lang="en-US" sz="1400" dirty="0">
                <a:latin typeface="Söhne"/>
                <a:ea typeface="Roboto"/>
                <a:cs typeface="Roboto"/>
                <a:sym typeface="Roboto"/>
              </a:rPr>
              <a:t>Online word-of-mouth communication samples from Yelp, focusing on hotels based in New York.</a:t>
            </a:r>
          </a:p>
          <a:p>
            <a:pPr marL="0" lvl="0" indent="0" algn="l" rtl="0">
              <a:lnSpc>
                <a:spcPct val="115000"/>
              </a:lnSpc>
              <a:spcBef>
                <a:spcPts val="1500"/>
              </a:spcBef>
              <a:spcAft>
                <a:spcPts val="0"/>
              </a:spcAft>
              <a:buNone/>
            </a:pPr>
            <a:r>
              <a:rPr lang="en-US" sz="1400" dirty="0">
                <a:latin typeface="Söhne"/>
                <a:ea typeface="Roboto"/>
                <a:cs typeface="Roboto"/>
                <a:sym typeface="Roboto"/>
              </a:rPr>
              <a:t>                  </a:t>
            </a:r>
            <a:r>
              <a:rPr lang="en-US" sz="1400" b="1" dirty="0">
                <a:highlight>
                  <a:srgbClr val="000000"/>
                </a:highlight>
                <a:latin typeface="Söhne"/>
                <a:ea typeface="Roboto"/>
                <a:cs typeface="Roboto"/>
                <a:sym typeface="Roboto"/>
              </a:rPr>
              <a:t>Size: </a:t>
            </a:r>
            <a:r>
              <a:rPr lang="en-US" sz="1400" dirty="0">
                <a:latin typeface="Söhne"/>
                <a:ea typeface="Roboto"/>
                <a:cs typeface="Roboto"/>
                <a:sym typeface="Roboto"/>
              </a:rPr>
              <a:t>1,064 word-of-mouth communication samples. This includes data from one five-star hotel, three four-star hotels, two three-star hotels, and two two-star hotels.</a:t>
            </a:r>
            <a:endParaRPr lang="en-US" sz="1400" b="1" u="sng" dirty="0">
              <a:latin typeface="Söhne"/>
              <a:ea typeface="Roboto"/>
              <a:cs typeface="Roboto"/>
              <a:sym typeface="Roboto"/>
            </a:endParaRPr>
          </a:p>
          <a:p>
            <a:pPr marL="0" lvl="0" indent="0" algn="l" rtl="0">
              <a:lnSpc>
                <a:spcPct val="115000"/>
              </a:lnSpc>
              <a:spcBef>
                <a:spcPts val="1500"/>
              </a:spcBef>
              <a:spcAft>
                <a:spcPts val="0"/>
              </a:spcAft>
              <a:buNone/>
            </a:pPr>
            <a:r>
              <a:rPr lang="en-US" sz="1400" b="1" u="sng" dirty="0">
                <a:highlight>
                  <a:srgbClr val="000000"/>
                </a:highlight>
                <a:latin typeface="Söhne"/>
                <a:ea typeface="Roboto"/>
                <a:cs typeface="Roboto"/>
                <a:sym typeface="Roboto"/>
              </a:rPr>
              <a:t>Results &amp; Limitations:</a:t>
            </a:r>
          </a:p>
          <a:p>
            <a:pPr marL="0" lvl="0" indent="0" algn="l" rtl="0">
              <a:lnSpc>
                <a:spcPct val="115000"/>
              </a:lnSpc>
              <a:spcBef>
                <a:spcPts val="0"/>
              </a:spcBef>
              <a:spcAft>
                <a:spcPts val="0"/>
              </a:spcAft>
              <a:buNone/>
            </a:pPr>
            <a:r>
              <a:rPr lang="en-US" sz="1400" b="1" dirty="0">
                <a:latin typeface="Söhne"/>
                <a:ea typeface="Roboto"/>
                <a:cs typeface="Roboto"/>
                <a:sym typeface="Roboto"/>
              </a:rPr>
              <a:t>             </a:t>
            </a:r>
            <a:r>
              <a:rPr lang="en-US" sz="1400" b="1" dirty="0">
                <a:highlight>
                  <a:srgbClr val="000000"/>
                </a:highlight>
                <a:latin typeface="Söhne"/>
                <a:ea typeface="Roboto"/>
                <a:cs typeface="Roboto"/>
                <a:sym typeface="Roboto"/>
              </a:rPr>
              <a:t>Results:</a:t>
            </a:r>
          </a:p>
          <a:p>
            <a:pPr marL="914400" lvl="1" indent="-298450" algn="l" rtl="0">
              <a:lnSpc>
                <a:spcPct val="115000"/>
              </a:lnSpc>
              <a:spcBef>
                <a:spcPts val="0"/>
              </a:spcBef>
              <a:spcAft>
                <a:spcPts val="0"/>
              </a:spcAft>
              <a:buClr>
                <a:srgbClr val="374151"/>
              </a:buClr>
              <a:buSzPts val="1100"/>
              <a:buFont typeface="Roboto"/>
              <a:buChar char="●"/>
            </a:pPr>
            <a:r>
              <a:rPr lang="en-US" dirty="0">
                <a:latin typeface="Söhne"/>
                <a:ea typeface="Roboto"/>
                <a:cs typeface="Roboto"/>
                <a:sym typeface="Roboto"/>
              </a:rPr>
              <a:t>Three-star hotel (Hotel F) was evaluated as the best provider of values to their customers.</a:t>
            </a:r>
          </a:p>
          <a:p>
            <a:pPr marL="914400" lvl="1" indent="-298450" algn="l" rtl="0">
              <a:lnSpc>
                <a:spcPct val="115000"/>
              </a:lnSpc>
              <a:spcBef>
                <a:spcPts val="0"/>
              </a:spcBef>
              <a:spcAft>
                <a:spcPts val="0"/>
              </a:spcAft>
              <a:buClr>
                <a:srgbClr val="374151"/>
              </a:buClr>
              <a:buSzPts val="1100"/>
              <a:buFont typeface="Roboto"/>
              <a:buChar char="●"/>
            </a:pPr>
            <a:r>
              <a:rPr lang="en-US" dirty="0">
                <a:latin typeface="Söhne"/>
                <a:ea typeface="Roboto"/>
                <a:cs typeface="Roboto"/>
                <a:sym typeface="Roboto"/>
              </a:rPr>
              <a:t>Five-star hotels, Hotels A and B, were not evaluated well by customers in terms of room cleanliness or location.</a:t>
            </a:r>
          </a:p>
          <a:p>
            <a:pPr marL="914400" lvl="1" indent="-298450" algn="l" rtl="0">
              <a:lnSpc>
                <a:spcPct val="115000"/>
              </a:lnSpc>
              <a:spcBef>
                <a:spcPts val="0"/>
              </a:spcBef>
              <a:spcAft>
                <a:spcPts val="0"/>
              </a:spcAft>
              <a:buClr>
                <a:srgbClr val="374151"/>
              </a:buClr>
              <a:buSzPts val="1100"/>
              <a:buFont typeface="Roboto"/>
              <a:buChar char="●"/>
            </a:pPr>
            <a:r>
              <a:rPr lang="en-US" dirty="0">
                <a:latin typeface="Söhne"/>
                <a:ea typeface="Roboto"/>
                <a:cs typeface="Roboto"/>
                <a:sym typeface="Roboto"/>
              </a:rPr>
              <a:t>Three-star hotels were evaluated more positively than the higher-rated ones in terms of room cleanliness or location.</a:t>
            </a:r>
          </a:p>
          <a:p>
            <a:pPr marL="457200" lvl="0" indent="-298450" algn="l" rtl="0">
              <a:lnSpc>
                <a:spcPct val="115000"/>
              </a:lnSpc>
              <a:spcBef>
                <a:spcPts val="0"/>
              </a:spcBef>
              <a:spcAft>
                <a:spcPts val="0"/>
              </a:spcAft>
              <a:buClr>
                <a:srgbClr val="374151"/>
              </a:buClr>
              <a:buSzPts val="1100"/>
              <a:buFont typeface="Roboto"/>
              <a:buChar char="●"/>
            </a:pPr>
            <a:r>
              <a:rPr lang="en-US" sz="1400" b="1" dirty="0">
                <a:highlight>
                  <a:srgbClr val="000000"/>
                </a:highlight>
                <a:latin typeface="Söhne"/>
                <a:ea typeface="Roboto"/>
                <a:cs typeface="Roboto"/>
                <a:sym typeface="Roboto"/>
              </a:rPr>
              <a:t>Limitations:</a:t>
            </a:r>
          </a:p>
          <a:p>
            <a:pPr marL="914400" lvl="1" indent="-298450" algn="l" rtl="0">
              <a:lnSpc>
                <a:spcPct val="115000"/>
              </a:lnSpc>
              <a:spcBef>
                <a:spcPts val="0"/>
              </a:spcBef>
              <a:spcAft>
                <a:spcPts val="0"/>
              </a:spcAft>
              <a:buClr>
                <a:srgbClr val="374151"/>
              </a:buClr>
              <a:buSzPts val="1100"/>
              <a:buFont typeface="Roboto"/>
              <a:buChar char="●"/>
            </a:pPr>
            <a:r>
              <a:rPr lang="en-US" dirty="0">
                <a:latin typeface="Söhne"/>
                <a:ea typeface="Roboto"/>
                <a:cs typeface="Roboto"/>
                <a:sym typeface="Roboto"/>
              </a:rPr>
              <a:t>The study relied on online reviews, which might not be fully representative of all hotel guests' opinions.</a:t>
            </a:r>
          </a:p>
          <a:p>
            <a:pPr marL="914400" lvl="1" indent="-298450" algn="l" rtl="0">
              <a:lnSpc>
                <a:spcPct val="115000"/>
              </a:lnSpc>
              <a:spcBef>
                <a:spcPts val="0"/>
              </a:spcBef>
              <a:spcAft>
                <a:spcPts val="0"/>
              </a:spcAft>
              <a:buClr>
                <a:srgbClr val="374151"/>
              </a:buClr>
              <a:buSzPts val="1100"/>
              <a:buFont typeface="Roboto"/>
              <a:buChar char="●"/>
            </a:pPr>
            <a:r>
              <a:rPr lang="en-US" dirty="0">
                <a:latin typeface="Söhne"/>
                <a:ea typeface="Roboto"/>
                <a:cs typeface="Roboto"/>
                <a:sym typeface="Roboto"/>
              </a:rPr>
              <a:t>The classification may be influenced by user expectations based on hotel pricing and ratings</a:t>
            </a:r>
            <a:endParaRPr lang="en-US" b="1" dirty="0">
              <a:latin typeface="Söhne"/>
              <a:ea typeface="Roboto"/>
              <a:cs typeface="Roboto"/>
              <a:sym typeface="Roboto"/>
            </a:endParaRPr>
          </a:p>
          <a:p>
            <a:pPr marL="0" lvl="0" indent="0" algn="l" rtl="0">
              <a:lnSpc>
                <a:spcPct val="115000"/>
              </a:lnSpc>
              <a:spcBef>
                <a:spcPts val="1500"/>
              </a:spcBef>
              <a:spcAft>
                <a:spcPts val="0"/>
              </a:spcAft>
              <a:buNone/>
            </a:pPr>
            <a:r>
              <a:rPr lang="en-US" sz="1400" b="1" u="sng" dirty="0">
                <a:highlight>
                  <a:srgbClr val="000000"/>
                </a:highlight>
                <a:latin typeface="Söhne"/>
                <a:ea typeface="Roboto"/>
                <a:cs typeface="Roboto"/>
                <a:sym typeface="Roboto"/>
              </a:rPr>
              <a:t>Conclusion:</a:t>
            </a:r>
          </a:p>
          <a:p>
            <a:pPr marL="457200" lvl="0" indent="-298450" algn="l" rtl="0">
              <a:lnSpc>
                <a:spcPct val="115000"/>
              </a:lnSpc>
              <a:spcBef>
                <a:spcPts val="0"/>
              </a:spcBef>
              <a:spcAft>
                <a:spcPts val="0"/>
              </a:spcAft>
              <a:buClr>
                <a:srgbClr val="374151"/>
              </a:buClr>
              <a:buSzPts val="1100"/>
              <a:buFont typeface="Roboto"/>
              <a:buChar char="●"/>
            </a:pPr>
            <a:r>
              <a:rPr lang="en-US" sz="1400" dirty="0">
                <a:latin typeface="Söhne"/>
                <a:ea typeface="Roboto"/>
                <a:cs typeface="Roboto"/>
                <a:sym typeface="Roboto"/>
              </a:rPr>
              <a:t>The study offers a novel method for classifying hotel enterprises based on the value they provide to customers using NLP.</a:t>
            </a:r>
          </a:p>
          <a:p>
            <a:pPr marL="457200" lvl="0" indent="-298450" algn="l" rtl="0">
              <a:lnSpc>
                <a:spcPct val="115000"/>
              </a:lnSpc>
              <a:spcBef>
                <a:spcPts val="0"/>
              </a:spcBef>
              <a:spcAft>
                <a:spcPts val="0"/>
              </a:spcAft>
              <a:buClr>
                <a:srgbClr val="374151"/>
              </a:buClr>
              <a:buSzPts val="1100"/>
              <a:buFont typeface="Roboto"/>
              <a:buChar char="●"/>
            </a:pPr>
            <a:r>
              <a:rPr lang="en-US" sz="1400" dirty="0">
                <a:latin typeface="Söhne"/>
                <a:ea typeface="Roboto"/>
                <a:cs typeface="Roboto"/>
                <a:sym typeface="Roboto"/>
              </a:rPr>
              <a:t>The results can assist customers in choosing a hotel and help managers develop effective marketing strategies.</a:t>
            </a:r>
          </a:p>
          <a:p>
            <a:pPr marL="457200" lvl="0" indent="-298450" algn="l" rtl="0">
              <a:lnSpc>
                <a:spcPct val="115000"/>
              </a:lnSpc>
              <a:spcBef>
                <a:spcPts val="0"/>
              </a:spcBef>
              <a:spcAft>
                <a:spcPts val="0"/>
              </a:spcAft>
              <a:buClr>
                <a:srgbClr val="374151"/>
              </a:buClr>
              <a:buSzPts val="1100"/>
              <a:buFont typeface="Roboto"/>
              <a:buChar char="●"/>
            </a:pPr>
            <a:r>
              <a:rPr lang="en-US" sz="1400" dirty="0">
                <a:latin typeface="Söhne"/>
                <a:ea typeface="Roboto"/>
                <a:cs typeface="Roboto"/>
                <a:sym typeface="Roboto"/>
              </a:rPr>
              <a:t>The findings suggest that user ethnicities may influence customer satisfaction with certain hotel services.</a:t>
            </a:r>
          </a:p>
          <a:p>
            <a:pPr marL="0" lvl="0" indent="0" algn="l" rtl="0">
              <a:lnSpc>
                <a:spcPct val="115000"/>
              </a:lnSpc>
              <a:spcBef>
                <a:spcPts val="1500"/>
              </a:spcBef>
              <a:spcAft>
                <a:spcPts val="0"/>
              </a:spcAft>
              <a:buNone/>
            </a:pPr>
            <a:r>
              <a:rPr lang="en-US" sz="1400" b="1" u="sng" dirty="0">
                <a:highlight>
                  <a:srgbClr val="000000"/>
                </a:highlight>
                <a:latin typeface="Söhne"/>
                <a:ea typeface="Roboto"/>
                <a:cs typeface="Roboto"/>
                <a:sym typeface="Roboto"/>
              </a:rPr>
              <a:t>Link:</a:t>
            </a:r>
            <a:r>
              <a:rPr lang="en-US" sz="1400" dirty="0">
                <a:latin typeface="Söhne"/>
                <a:ea typeface="Roboto"/>
                <a:cs typeface="Roboto"/>
                <a:sym typeface="Roboto"/>
              </a:rPr>
              <a:t> https://ieeexplore.ieee.org/</a:t>
            </a:r>
            <a:endParaRPr lang="en-US" sz="1400" dirty="0">
              <a:latin typeface="Söhne"/>
              <a:ea typeface="Courier New"/>
              <a:cs typeface="Courier New"/>
              <a:sym typeface="Courier New"/>
            </a:endParaRPr>
          </a:p>
          <a:p>
            <a:pPr marL="0" lvl="0" indent="0" algn="l" rtl="0">
              <a:lnSpc>
                <a:spcPct val="115000"/>
              </a:lnSpc>
              <a:spcBef>
                <a:spcPts val="1500"/>
              </a:spcBef>
              <a:spcAft>
                <a:spcPts val="0"/>
              </a:spcAft>
              <a:buNone/>
            </a:pPr>
            <a:r>
              <a:rPr lang="en-US" sz="1400" b="1" u="sng" dirty="0">
                <a:highlight>
                  <a:srgbClr val="000000"/>
                </a:highlight>
                <a:latin typeface="Söhne"/>
                <a:ea typeface="Roboto"/>
                <a:cs typeface="Roboto"/>
                <a:sym typeface="Roboto"/>
              </a:rPr>
              <a:t>By:</a:t>
            </a:r>
            <a:r>
              <a:rPr lang="en-US" sz="1400" dirty="0">
                <a:highlight>
                  <a:srgbClr val="000000"/>
                </a:highlight>
                <a:latin typeface="Söhne"/>
                <a:ea typeface="Courier New"/>
                <a:cs typeface="Courier New"/>
                <a:sym typeface="Courier New"/>
              </a:rPr>
              <a:t> </a:t>
            </a:r>
            <a:r>
              <a:rPr lang="en-US" sz="1400" dirty="0">
                <a:latin typeface="Söhne"/>
                <a:ea typeface="Roboto"/>
                <a:cs typeface="Roboto"/>
                <a:sym typeface="Roboto"/>
              </a:rPr>
              <a:t>Takayuki Suzuki, Kiminori Gemba, and Atsushi Aoyama from Graduate School of Technology Management, Ritsumeikan University, Shiga, Japan</a:t>
            </a:r>
            <a:endParaRPr lang="en-US" sz="1400" dirty="0">
              <a:latin typeface="Söhne"/>
              <a:ea typeface="Courier New"/>
              <a:cs typeface="Courier New"/>
              <a:sym typeface="Courier New"/>
            </a:endParaRPr>
          </a:p>
          <a:p>
            <a:endParaRPr lang="en-US" dirty="0"/>
          </a:p>
        </p:txBody>
      </p:sp>
    </p:spTree>
    <p:extLst>
      <p:ext uri="{BB962C8B-B14F-4D97-AF65-F5344CB8AC3E}">
        <p14:creationId xmlns:p14="http://schemas.microsoft.com/office/powerpoint/2010/main" val="2105458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9E78E4-BFBF-D7AA-FB69-27236F23FAE4}"/>
              </a:ext>
            </a:extLst>
          </p:cNvPr>
          <p:cNvSpPr>
            <a:spLocks noGrp="1"/>
          </p:cNvSpPr>
          <p:nvPr>
            <p:ph type="sldNum" sz="quarter" idx="12"/>
          </p:nvPr>
        </p:nvSpPr>
        <p:spPr/>
        <p:txBody>
          <a:bodyPr/>
          <a:lstStyle/>
          <a:p>
            <a:fld id="{C263D6C4-4840-40CC-AC84-17E24B3B7BDE}" type="slidenum">
              <a:rPr lang="en-US" noProof="0" smtClean="0"/>
              <a:pPr/>
              <a:t>9</a:t>
            </a:fld>
            <a:endParaRPr lang="en-US" noProof="0" dirty="0"/>
          </a:p>
        </p:txBody>
      </p:sp>
      <p:sp>
        <p:nvSpPr>
          <p:cNvPr id="4" name="Text Placeholder 3">
            <a:extLst>
              <a:ext uri="{FF2B5EF4-FFF2-40B4-BE49-F238E27FC236}">
                <a16:creationId xmlns:a16="http://schemas.microsoft.com/office/drawing/2014/main" id="{24319C2A-9A46-1265-BEEC-4FE8E0DCEA9F}"/>
              </a:ext>
            </a:extLst>
          </p:cNvPr>
          <p:cNvSpPr>
            <a:spLocks noGrp="1"/>
          </p:cNvSpPr>
          <p:nvPr>
            <p:ph type="body" sz="quarter" idx="13"/>
          </p:nvPr>
        </p:nvSpPr>
        <p:spPr>
          <a:xfrm>
            <a:off x="0" y="0"/>
            <a:ext cx="12192000" cy="6857999"/>
          </a:xfrm>
        </p:spPr>
        <p:txBody>
          <a:bodyPr/>
          <a:lstStyle/>
          <a:p>
            <a:pPr marL="0" lvl="0" indent="0" algn="l" rtl="0">
              <a:spcBef>
                <a:spcPts val="0"/>
              </a:spcBef>
              <a:spcAft>
                <a:spcPts val="0"/>
              </a:spcAft>
              <a:buNone/>
            </a:pPr>
            <a:r>
              <a:rPr lang="en-US" sz="2000" b="1" u="sng" dirty="0">
                <a:highlight>
                  <a:srgbClr val="63B7C6"/>
                </a:highlight>
                <a:latin typeface="Söhne"/>
                <a:ea typeface="Roboto"/>
                <a:cs typeface="Roboto"/>
                <a:sym typeface="Roboto"/>
              </a:rPr>
              <a:t>Application of Face Recognition in Smart Hotels</a:t>
            </a:r>
          </a:p>
          <a:p>
            <a:pPr marL="0" lvl="0" indent="0" algn="l" rtl="0">
              <a:spcBef>
                <a:spcPts val="0"/>
              </a:spcBef>
              <a:spcAft>
                <a:spcPts val="0"/>
              </a:spcAft>
              <a:buNone/>
            </a:pPr>
            <a:endParaRPr lang="en-US" sz="1200" dirty="0">
              <a:latin typeface="Söhne"/>
              <a:ea typeface="Average"/>
              <a:cs typeface="Average"/>
              <a:sym typeface="Average"/>
            </a:endParaRPr>
          </a:p>
          <a:p>
            <a:pPr marL="0" lvl="0" indent="0" algn="l" rtl="0">
              <a:lnSpc>
                <a:spcPct val="115000"/>
              </a:lnSpc>
              <a:spcBef>
                <a:spcPts val="0"/>
              </a:spcBef>
              <a:spcAft>
                <a:spcPts val="0"/>
              </a:spcAft>
              <a:buNone/>
            </a:pPr>
            <a:r>
              <a:rPr lang="en-US" sz="1400" b="1" u="sng" dirty="0">
                <a:highlight>
                  <a:srgbClr val="002136"/>
                </a:highlight>
                <a:latin typeface="Söhne"/>
                <a:ea typeface="Roboto"/>
                <a:cs typeface="Roboto"/>
                <a:sym typeface="Roboto"/>
              </a:rPr>
              <a:t>Research Questions or Goal: </a:t>
            </a:r>
          </a:p>
          <a:p>
            <a:pPr marL="0" lvl="0" indent="0" algn="l" rtl="0">
              <a:lnSpc>
                <a:spcPct val="115000"/>
              </a:lnSpc>
              <a:spcBef>
                <a:spcPts val="0"/>
              </a:spcBef>
              <a:spcAft>
                <a:spcPts val="0"/>
              </a:spcAft>
              <a:buNone/>
            </a:pPr>
            <a:r>
              <a:rPr lang="en-US" sz="1200" dirty="0">
                <a:latin typeface="Söhne"/>
                <a:ea typeface="Roboto"/>
                <a:cs typeface="Roboto"/>
                <a:sym typeface="Roboto"/>
              </a:rPr>
              <a:t>     </a:t>
            </a:r>
            <a:r>
              <a:rPr lang="en-US" sz="1400" dirty="0">
                <a:latin typeface="Söhne"/>
                <a:ea typeface="Roboto"/>
                <a:cs typeface="Roboto"/>
                <a:sym typeface="Roboto"/>
              </a:rPr>
              <a:t>The goal of this research is to explore the application of face recognition technology in smart hotels. It delves into the benefits of integrating face recognition technology into hotel management systems, such as facilitating quicker guest passage, aiding in hotel management, and enhancing the guest experience with high-tech conveniences.</a:t>
            </a:r>
            <a:endParaRPr lang="en-US" sz="1200" dirty="0">
              <a:latin typeface="Söhne"/>
              <a:ea typeface="Roboto"/>
              <a:cs typeface="Roboto"/>
              <a:sym typeface="Roboto"/>
            </a:endParaRPr>
          </a:p>
          <a:p>
            <a:pPr marL="0" lvl="0" indent="0" algn="l" rtl="0">
              <a:lnSpc>
                <a:spcPct val="115000"/>
              </a:lnSpc>
              <a:spcBef>
                <a:spcPts val="0"/>
              </a:spcBef>
              <a:spcAft>
                <a:spcPts val="0"/>
              </a:spcAft>
              <a:buNone/>
            </a:pPr>
            <a:r>
              <a:rPr lang="en-US" sz="1400" b="1" u="sng" dirty="0">
                <a:highlight>
                  <a:srgbClr val="002136"/>
                </a:highlight>
                <a:latin typeface="Söhne"/>
                <a:ea typeface="Roboto"/>
                <a:cs typeface="Roboto"/>
                <a:sym typeface="Roboto"/>
              </a:rPr>
              <a:t>Dataset:</a:t>
            </a:r>
            <a:r>
              <a:rPr lang="en-US" sz="1400" b="1" dirty="0">
                <a:highlight>
                  <a:srgbClr val="002136"/>
                </a:highlight>
                <a:latin typeface="Söhne"/>
                <a:ea typeface="Roboto"/>
                <a:cs typeface="Roboto"/>
                <a:sym typeface="Roboto"/>
              </a:rPr>
              <a:t>  </a:t>
            </a:r>
            <a:r>
              <a:rPr lang="en-US" sz="1400" dirty="0">
                <a:latin typeface="Söhne"/>
                <a:ea typeface="Roboto"/>
                <a:cs typeface="Roboto"/>
                <a:sym typeface="Roboto"/>
              </a:rPr>
              <a:t>Not explicitly mentioned in the provided text.</a:t>
            </a:r>
            <a:endParaRPr lang="en-US" sz="1200" b="1" u="sng" dirty="0">
              <a:latin typeface="Söhne"/>
              <a:ea typeface="Roboto"/>
              <a:cs typeface="Roboto"/>
              <a:sym typeface="Roboto"/>
            </a:endParaRPr>
          </a:p>
          <a:p>
            <a:pPr marL="0" lvl="0" indent="0" algn="l" rtl="0">
              <a:lnSpc>
                <a:spcPct val="115000"/>
              </a:lnSpc>
              <a:spcBef>
                <a:spcPts val="1500"/>
              </a:spcBef>
              <a:spcAft>
                <a:spcPts val="0"/>
              </a:spcAft>
              <a:buNone/>
            </a:pPr>
            <a:r>
              <a:rPr lang="en-US" sz="1400" b="1" u="sng" dirty="0">
                <a:highlight>
                  <a:srgbClr val="002136"/>
                </a:highlight>
                <a:latin typeface="Söhne"/>
                <a:ea typeface="Roboto"/>
                <a:cs typeface="Roboto"/>
                <a:sym typeface="Roboto"/>
              </a:rPr>
              <a:t>Results &amp; Limitations:</a:t>
            </a:r>
          </a:p>
          <a:p>
            <a:pPr marL="0" lvl="0" indent="0" algn="l" rtl="0">
              <a:lnSpc>
                <a:spcPct val="115000"/>
              </a:lnSpc>
              <a:spcBef>
                <a:spcPts val="0"/>
              </a:spcBef>
              <a:spcAft>
                <a:spcPts val="0"/>
              </a:spcAft>
              <a:buNone/>
            </a:pPr>
            <a:r>
              <a:rPr lang="en-US" sz="1200" b="1" dirty="0">
                <a:highlight>
                  <a:srgbClr val="002136"/>
                </a:highlight>
                <a:latin typeface="Söhne"/>
                <a:ea typeface="Roboto"/>
                <a:cs typeface="Roboto"/>
                <a:sym typeface="Roboto"/>
              </a:rPr>
              <a:t>           </a:t>
            </a:r>
            <a:r>
              <a:rPr lang="en-US" sz="1200" b="1" u="sng" dirty="0">
                <a:highlight>
                  <a:srgbClr val="002136"/>
                </a:highlight>
                <a:latin typeface="Söhne"/>
                <a:ea typeface="Roboto"/>
                <a:cs typeface="Roboto"/>
                <a:sym typeface="Roboto"/>
              </a:rPr>
              <a:t> </a:t>
            </a:r>
            <a:r>
              <a:rPr lang="en-US" sz="1400" b="1" u="sng" dirty="0">
                <a:highlight>
                  <a:srgbClr val="002136"/>
                </a:highlight>
                <a:latin typeface="Söhne"/>
                <a:ea typeface="Roboto"/>
                <a:cs typeface="Roboto"/>
                <a:sym typeface="Roboto"/>
              </a:rPr>
              <a:t>Results:</a:t>
            </a:r>
          </a:p>
          <a:p>
            <a:pPr marL="914400" lvl="1" indent="-304800" algn="l" rtl="0">
              <a:lnSpc>
                <a:spcPct val="115000"/>
              </a:lnSpc>
              <a:spcBef>
                <a:spcPts val="1500"/>
              </a:spcBef>
              <a:spcAft>
                <a:spcPts val="0"/>
              </a:spcAft>
              <a:buClr>
                <a:srgbClr val="374151"/>
              </a:buClr>
              <a:buSzPts val="1200"/>
              <a:buFont typeface="Roboto"/>
              <a:buChar char="●"/>
            </a:pPr>
            <a:r>
              <a:rPr lang="en-US" dirty="0">
                <a:latin typeface="Söhne"/>
                <a:ea typeface="Roboto"/>
                <a:cs typeface="Roboto"/>
                <a:sym typeface="Roboto"/>
              </a:rPr>
              <a:t> </a:t>
            </a:r>
            <a:r>
              <a:rPr lang="en-US" b="1" dirty="0">
                <a:latin typeface="Söhne"/>
                <a:ea typeface="Roboto"/>
                <a:cs typeface="Roboto"/>
                <a:sym typeface="Roboto"/>
              </a:rPr>
              <a:t>Proposed application scenarios for face recognition in smart hotels:</a:t>
            </a:r>
          </a:p>
          <a:p>
            <a:pPr marL="1371600" lvl="2" indent="-228600" algn="l" rtl="0">
              <a:lnSpc>
                <a:spcPct val="115000"/>
              </a:lnSpc>
              <a:spcBef>
                <a:spcPts val="0"/>
              </a:spcBef>
              <a:spcAft>
                <a:spcPts val="0"/>
              </a:spcAft>
              <a:buClr>
                <a:srgbClr val="374151"/>
              </a:buClr>
              <a:buSzPts val="1200"/>
              <a:buFont typeface="Roboto"/>
              <a:buNone/>
            </a:pPr>
            <a:r>
              <a:rPr lang="en-US" sz="1400" b="1" dirty="0">
                <a:latin typeface="Söhne"/>
                <a:ea typeface="Roboto"/>
                <a:cs typeface="Roboto"/>
                <a:sym typeface="Roboto"/>
              </a:rPr>
              <a:t>Face check-in: </a:t>
            </a:r>
            <a:r>
              <a:rPr lang="en-US" sz="1400" dirty="0">
                <a:latin typeface="Söhne"/>
                <a:ea typeface="Roboto"/>
                <a:cs typeface="Roboto"/>
                <a:sym typeface="Roboto"/>
              </a:rPr>
              <a:t>Enables guests to register, verify their identity, and open doors using facial recognition. It can be done both manually and via self-service machines.</a:t>
            </a:r>
          </a:p>
          <a:p>
            <a:pPr marL="1371600" lvl="2" indent="-228600" algn="l" rtl="0">
              <a:lnSpc>
                <a:spcPct val="115000"/>
              </a:lnSpc>
              <a:spcBef>
                <a:spcPts val="0"/>
              </a:spcBef>
              <a:spcAft>
                <a:spcPts val="0"/>
              </a:spcAft>
              <a:buClr>
                <a:srgbClr val="374151"/>
              </a:buClr>
              <a:buSzPts val="1200"/>
              <a:buFont typeface="Roboto"/>
              <a:buNone/>
            </a:pPr>
            <a:r>
              <a:rPr lang="en-US" sz="1400" b="1" dirty="0">
                <a:latin typeface="Söhne"/>
                <a:ea typeface="Roboto"/>
                <a:cs typeface="Roboto"/>
                <a:sym typeface="Roboto"/>
              </a:rPr>
              <a:t>Face ladder control: </a:t>
            </a:r>
            <a:r>
              <a:rPr lang="en-US" sz="1400" dirty="0">
                <a:latin typeface="Söhne"/>
                <a:ea typeface="Roboto"/>
                <a:cs typeface="Roboto"/>
                <a:sym typeface="Roboto"/>
              </a:rPr>
              <a:t>Allows management to control elevator access based on facial recognition.</a:t>
            </a:r>
          </a:p>
          <a:p>
            <a:pPr marL="1371600" lvl="2" indent="-228600" algn="l" rtl="0">
              <a:lnSpc>
                <a:spcPct val="115000"/>
              </a:lnSpc>
              <a:spcBef>
                <a:spcPts val="0"/>
              </a:spcBef>
              <a:spcAft>
                <a:spcPts val="0"/>
              </a:spcAft>
              <a:buClr>
                <a:srgbClr val="374151"/>
              </a:buClr>
              <a:buSzPts val="1200"/>
              <a:buFont typeface="Roboto"/>
              <a:buNone/>
            </a:pPr>
            <a:r>
              <a:rPr lang="en-US" sz="1400" b="1" dirty="0">
                <a:latin typeface="Söhne"/>
                <a:ea typeface="Roboto"/>
                <a:cs typeface="Roboto"/>
                <a:sym typeface="Roboto"/>
              </a:rPr>
              <a:t>Face consumption: </a:t>
            </a:r>
            <a:r>
              <a:rPr lang="en-US" sz="1400" dirty="0">
                <a:latin typeface="Söhne"/>
                <a:ea typeface="Roboto"/>
                <a:cs typeface="Roboto"/>
                <a:sym typeface="Roboto"/>
              </a:rPr>
              <a:t>Integrates with the hotel management system to facilitate payment, replacing traditional coupons or cards.</a:t>
            </a:r>
          </a:p>
          <a:p>
            <a:pPr marL="1371600" lvl="2" indent="-228600" algn="l" rtl="0">
              <a:lnSpc>
                <a:spcPct val="115000"/>
              </a:lnSpc>
              <a:spcBef>
                <a:spcPts val="0"/>
              </a:spcBef>
              <a:spcAft>
                <a:spcPts val="0"/>
              </a:spcAft>
              <a:buClr>
                <a:srgbClr val="374151"/>
              </a:buClr>
              <a:buSzPts val="1200"/>
              <a:buFont typeface="Roboto"/>
              <a:buNone/>
            </a:pPr>
            <a:r>
              <a:rPr lang="en-US" sz="1400" b="1" dirty="0">
                <a:latin typeface="Söhne"/>
                <a:ea typeface="Roboto"/>
                <a:cs typeface="Roboto"/>
                <a:sym typeface="Roboto"/>
              </a:rPr>
              <a:t>Stranger control: </a:t>
            </a:r>
            <a:r>
              <a:rPr lang="en-US" sz="1400" dirty="0">
                <a:latin typeface="Söhne"/>
                <a:ea typeface="Roboto"/>
                <a:cs typeface="Roboto"/>
                <a:sym typeface="Roboto"/>
              </a:rPr>
              <a:t>Enhances hotel safety by identifying and alarming about strangers using face and body information.</a:t>
            </a:r>
          </a:p>
          <a:p>
            <a:pPr marL="914400" lvl="1" indent="-304800" algn="l" rtl="0">
              <a:lnSpc>
                <a:spcPct val="115000"/>
              </a:lnSpc>
              <a:spcBef>
                <a:spcPts val="0"/>
              </a:spcBef>
              <a:spcAft>
                <a:spcPts val="0"/>
              </a:spcAft>
              <a:buClr>
                <a:srgbClr val="374151"/>
              </a:buClr>
              <a:buSzPts val="1200"/>
              <a:buFont typeface="Roboto"/>
              <a:buChar char="●"/>
            </a:pPr>
            <a:r>
              <a:rPr lang="en-US" dirty="0">
                <a:latin typeface="Söhne"/>
                <a:ea typeface="Roboto"/>
                <a:cs typeface="Roboto"/>
                <a:sym typeface="Roboto"/>
              </a:rPr>
              <a:t>The paper emphasizes the importance of combining emerging technologies like cloud computing, big data, AI, and IoT to build a decision-making system in smart hotels.</a:t>
            </a:r>
          </a:p>
          <a:p>
            <a:pPr marL="457200" lvl="0" indent="-304800" algn="l" rtl="0">
              <a:lnSpc>
                <a:spcPct val="115000"/>
              </a:lnSpc>
              <a:spcBef>
                <a:spcPts val="0"/>
              </a:spcBef>
              <a:spcAft>
                <a:spcPts val="0"/>
              </a:spcAft>
              <a:buClr>
                <a:srgbClr val="374151"/>
              </a:buClr>
              <a:buSzPts val="1200"/>
              <a:buFont typeface="Roboto"/>
              <a:buChar char="●"/>
            </a:pPr>
            <a:r>
              <a:rPr lang="en-US" b="1" u="sng" dirty="0">
                <a:highlight>
                  <a:srgbClr val="002136"/>
                </a:highlight>
                <a:latin typeface="Söhne"/>
                <a:ea typeface="Roboto"/>
                <a:cs typeface="Roboto"/>
                <a:sym typeface="Roboto"/>
              </a:rPr>
              <a:t>Limitations:</a:t>
            </a:r>
            <a:r>
              <a:rPr lang="en-US" b="1" dirty="0">
                <a:highlight>
                  <a:srgbClr val="002136"/>
                </a:highlight>
                <a:latin typeface="Söhne"/>
                <a:ea typeface="Roboto"/>
                <a:cs typeface="Roboto"/>
                <a:sym typeface="Roboto"/>
              </a:rPr>
              <a:t> </a:t>
            </a:r>
            <a:r>
              <a:rPr lang="en-US" sz="1400" dirty="0">
                <a:latin typeface="Söhne"/>
                <a:ea typeface="Roboto"/>
                <a:cs typeface="Roboto"/>
                <a:sym typeface="Roboto"/>
              </a:rPr>
              <a:t>The specific limitations of the study or technology are not explicitly mentioned in the provided text.</a:t>
            </a:r>
            <a:endParaRPr lang="en-US" sz="1200" b="1" dirty="0">
              <a:latin typeface="Söhne"/>
              <a:ea typeface="Roboto"/>
              <a:cs typeface="Roboto"/>
              <a:sym typeface="Roboto"/>
            </a:endParaRPr>
          </a:p>
          <a:p>
            <a:pPr marL="0" lvl="0" indent="0" algn="l" rtl="0">
              <a:lnSpc>
                <a:spcPct val="115000"/>
              </a:lnSpc>
              <a:spcBef>
                <a:spcPts val="1500"/>
              </a:spcBef>
              <a:spcAft>
                <a:spcPts val="0"/>
              </a:spcAft>
              <a:buNone/>
            </a:pPr>
            <a:r>
              <a:rPr lang="en-US" sz="1400" b="1" u="sng" dirty="0">
                <a:highlight>
                  <a:srgbClr val="002136"/>
                </a:highlight>
                <a:latin typeface="Söhne"/>
                <a:ea typeface="Roboto"/>
                <a:cs typeface="Roboto"/>
                <a:sym typeface="Roboto"/>
              </a:rPr>
              <a:t>Conclusion:</a:t>
            </a:r>
            <a:r>
              <a:rPr lang="en-US" sz="1400" b="1" dirty="0">
                <a:highlight>
                  <a:srgbClr val="002136"/>
                </a:highlight>
                <a:latin typeface="Söhne"/>
                <a:ea typeface="Roboto"/>
                <a:cs typeface="Roboto"/>
                <a:sym typeface="Roboto"/>
              </a:rPr>
              <a:t>   </a:t>
            </a:r>
            <a:r>
              <a:rPr lang="en-US" sz="1400" dirty="0">
                <a:latin typeface="Söhne"/>
                <a:ea typeface="Roboto"/>
                <a:cs typeface="Roboto"/>
                <a:sym typeface="Roboto"/>
              </a:rPr>
              <a:t>The application scenarios based on face recognition technology in smart hotels are optimized and improved through theoretical research and AI technology. The foundation for realizing a smart hotel lies in its basic hardware facilities and management system. It's essential to merge emerging technologies to create a decision-making system that can elevate the customer experience and enhance hotel management efficiency.</a:t>
            </a:r>
            <a:endParaRPr lang="en-US" sz="1200" dirty="0">
              <a:latin typeface="Söhne"/>
              <a:ea typeface="Roboto"/>
              <a:cs typeface="Roboto"/>
              <a:sym typeface="Roboto"/>
            </a:endParaRPr>
          </a:p>
          <a:p>
            <a:pPr marL="0" lvl="0" indent="0" algn="l" rtl="0">
              <a:lnSpc>
                <a:spcPct val="115000"/>
              </a:lnSpc>
              <a:spcBef>
                <a:spcPts val="1500"/>
              </a:spcBef>
              <a:spcAft>
                <a:spcPts val="0"/>
              </a:spcAft>
              <a:buNone/>
            </a:pPr>
            <a:r>
              <a:rPr lang="en-US" sz="1400" b="1" u="sng" dirty="0">
                <a:highlight>
                  <a:srgbClr val="002136"/>
                </a:highlight>
                <a:latin typeface="Söhne"/>
                <a:ea typeface="Roboto"/>
                <a:cs typeface="Roboto"/>
                <a:sym typeface="Roboto"/>
              </a:rPr>
              <a:t>Link:</a:t>
            </a:r>
            <a:r>
              <a:rPr lang="en-US" sz="1400" dirty="0">
                <a:highlight>
                  <a:srgbClr val="002136"/>
                </a:highlight>
                <a:latin typeface="Söhne"/>
                <a:ea typeface="Roboto"/>
                <a:cs typeface="Roboto"/>
                <a:sym typeface="Roboto"/>
              </a:rPr>
              <a:t> </a:t>
            </a:r>
            <a:r>
              <a:rPr lang="en-US" sz="1400" dirty="0">
                <a:latin typeface="Söhne"/>
                <a:ea typeface="Roboto"/>
                <a:cs typeface="Roboto"/>
                <a:sym typeface="Roboto"/>
              </a:rPr>
              <a:t>https://ieeexplore.ieee.org/stamp/stamp.jsp?tp=&amp;arnumber=9302014</a:t>
            </a:r>
            <a:endParaRPr lang="en-US" sz="1400" dirty="0">
              <a:latin typeface="Söhne"/>
              <a:ea typeface="Courier New"/>
              <a:cs typeface="Courier New"/>
              <a:sym typeface="Courier New"/>
            </a:endParaRPr>
          </a:p>
          <a:p>
            <a:pPr marL="0" lvl="0" indent="0" algn="l" rtl="0">
              <a:lnSpc>
                <a:spcPct val="115000"/>
              </a:lnSpc>
              <a:spcBef>
                <a:spcPts val="1500"/>
              </a:spcBef>
              <a:spcAft>
                <a:spcPts val="0"/>
              </a:spcAft>
              <a:buNone/>
            </a:pPr>
            <a:r>
              <a:rPr lang="en-US" sz="1400" b="1" u="sng" dirty="0">
                <a:highlight>
                  <a:srgbClr val="002136"/>
                </a:highlight>
                <a:latin typeface="Söhne"/>
                <a:ea typeface="Roboto"/>
                <a:cs typeface="Roboto"/>
                <a:sym typeface="Roboto"/>
              </a:rPr>
              <a:t>By:</a:t>
            </a:r>
            <a:r>
              <a:rPr lang="en-US" sz="1400" b="1" dirty="0">
                <a:highlight>
                  <a:srgbClr val="002136"/>
                </a:highlight>
                <a:latin typeface="Söhne"/>
                <a:ea typeface="Courier New"/>
                <a:cs typeface="Courier New"/>
                <a:sym typeface="Courier New"/>
              </a:rPr>
              <a:t> </a:t>
            </a:r>
            <a:r>
              <a:rPr lang="en-US" dirty="0">
                <a:latin typeface="Söhne"/>
                <a:ea typeface="Roboto"/>
                <a:cs typeface="Roboto"/>
                <a:sym typeface="Roboto"/>
              </a:rPr>
              <a:t>Zhang-Bin Chen and Yang Liu</a:t>
            </a:r>
            <a:endParaRPr lang="en-US" sz="1400" dirty="0">
              <a:latin typeface="Söhne"/>
              <a:ea typeface="Courier New"/>
              <a:cs typeface="Courier New"/>
              <a:sym typeface="Courier New"/>
            </a:endParaRPr>
          </a:p>
          <a:p>
            <a:endParaRPr lang="en-US" dirty="0"/>
          </a:p>
        </p:txBody>
      </p:sp>
    </p:spTree>
    <p:extLst>
      <p:ext uri="{BB962C8B-B14F-4D97-AF65-F5344CB8AC3E}">
        <p14:creationId xmlns:p14="http://schemas.microsoft.com/office/powerpoint/2010/main" val="3706802576"/>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2385</TotalTime>
  <Words>3301</Words>
  <Application>Microsoft Office PowerPoint</Application>
  <PresentationFormat>Widescreen</PresentationFormat>
  <Paragraphs>279</Paragraphs>
  <Slides>25</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25</vt:i4>
      </vt:variant>
    </vt:vector>
  </HeadingPairs>
  <TitlesOfParts>
    <vt:vector size="37" baseType="lpstr">
      <vt:lpstr>Amasis MT Pro Black</vt:lpstr>
      <vt:lpstr>Arial</vt:lpstr>
      <vt:lpstr>Average</vt:lpstr>
      <vt:lpstr>Calibri</vt:lpstr>
      <vt:lpstr>Courier New</vt:lpstr>
      <vt:lpstr>Oswald</vt:lpstr>
      <vt:lpstr>Roboto</vt:lpstr>
      <vt:lpstr>Söhne</vt:lpstr>
      <vt:lpstr>Trade Gothic LT Pro</vt:lpstr>
      <vt:lpstr>Trebuchet MS</vt:lpstr>
      <vt:lpstr>Wingdings</vt:lpstr>
      <vt:lpstr>Office Theme</vt:lpstr>
      <vt:lpstr>    Project Proposal AI-Driven Guest Profiling For Hotel Management (United States/New Jersey) Mithun Dama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AI-Driven Guest Profiling for Hotel Management</vt:lpstr>
      <vt:lpstr>Research Questions &amp; Problem Statement</vt:lpstr>
      <vt:lpstr>Literature Review </vt:lpstr>
      <vt:lpstr>Dataset</vt:lpstr>
      <vt:lpstr>PowerPoint Presentation</vt:lpstr>
      <vt:lpstr>Correlation Matrix</vt:lpstr>
      <vt:lpstr>Histograms for numerical variables</vt:lpstr>
      <vt:lpstr>Bar charts for categorical variables</vt:lpstr>
      <vt:lpstr>Heatmap of the correlation matrix</vt:lpstr>
      <vt:lpstr>Results</vt:lpstr>
      <vt:lpstr>Conclusion  </vt:lpstr>
      <vt:lpstr>Future Work</vt:lpstr>
      <vt:lpstr>References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AI-Driven Guest Profiling for Hotel Management</dc:title>
  <dc:creator>Dama, Mr. Mithun</dc:creator>
  <cp:lastModifiedBy>Mithun Dama</cp:lastModifiedBy>
  <cp:revision>112</cp:revision>
  <dcterms:created xsi:type="dcterms:W3CDTF">2023-10-25T13:08:08Z</dcterms:created>
  <dcterms:modified xsi:type="dcterms:W3CDTF">2023-12-14T04:00:23Z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